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  running total 0:30]
Good morning. I will present the HSC DataHub, the Integrated Geographic Information System we built for the Hellenic Space Center to store, manage and securely distribute high-resolution satellite Earth Observation data to the Greek Public Sector. The work was carried out by GET and EOFarm under an ESA contract, within Greece’s National Microsatellite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1:20]
This work sits inside Greece’s National Microsatellite Program, the country’s main initiative for autonomous space capabilities, run by the Ministry of Digital Governance and AI through the General Secretariat of Telecommunications and Post, with ESA and the Hellenic Space Center, and funded by Greece 2.0. It brings 24 satellites: seven optical, four thermal, two SAR microsatellites and eleven CubeSats, plus ground infrastructure; Axis 3 adds the Governmental Hub. Alongside that, HSC runs mission programming services that task commercial sensors for systematic mapping and emergencies. HSC’s DataHub is the system that manages those requests and delivers the data to the Public Sector.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running total 2:20]
So what exactly is the DataHub? It is the system that manages, tracks and centralises everything around commercial satellite data for the Greek Public Sector. Public bodies send their order requests to HSC through it; HSC approves them and places tasking orders with commercial providers; the deliveries come back into the DataHub, where they are documented and catalogued, and from there the products are disseminated to the requesting bodies. In short, it is the central tool HSC uses to receive and process order requests, and to document and catalogue every deliverable, so there is one complete record instead of scattered e-mails and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3:10]
HSC’s DataHub follows EOEPCA, ESA’s Common Architecture, which defines open interfaces and reusable building blocks so that heterogeneous EO resources can be federated. We moved to EOEPCA 2.0 during the project for longer upstream support. We used the Resource Discovery, Data Access and Resource Registration building blocks and EOEPCA user management. We know EOEPCA from the inside: EOFarm, now merged with GET, has been a project partner in both phases of EOEPCA, the original EOEPCA and the current EOEPCA+, alongside ESA, Telespazio UK and others, and our domain expertise is the resource catalogue, pycsw. One deliberate deviation: instead of the EOEPCA Workspace, which provisions a workspace per user, we used shared S3 object storage, because HSC did not need per-user workspaces and this saves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running total 4:10]
Open source is not an add-on here; it is the foundation on both sides. EOEPCA itself is a set of open-source reference components, and we reused them directly: pycsw, TiTiler, pygeoapi, the registration harvester and Keycloak. Our own services are built on open-source frameworks, and operations use the standard cloud-native toolchain. The glue is open standards, above all STAC. STAC is the backbone of the catalogue: every product is described as a STAC item. Providers rarely deliver STAC, so our harvester creates it from each delivery. STAC is also how our own components describe products and pass them to each other, and because it is a standard, it gives us the flexibility to add integrations in the future. Note that the catalogue itself is closed: only authorised DataHub users can access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running total 5:10]
This is the overall architecture. At the top, two web applications: the DataHub UI where users search, view and order data, and the ERM back-office for request handling and administration. All traffic passes through an Apache APISIX gateway. Below are the three subsystems, which are independent but interconnected through APIs. Everything runs as containers on a Kubernetes cluster running on DAEDALUS, the national supercomputer, with S3-compatible object storage for imagery and PostgreSQL/PostGIS for application data. The ERM itself is a Django and React application, using Redis and Celery for asynchronous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6:00]
Requests start on a map. In step one the user draws or uploads an area of interest, picks a time window and a data category: optical or multispectral, thermal, or SAR. Step two sets the technical parameters: resolution, provider and product, cloud cover, off-nadir angle, post-processing like orthorectification or mosaicking, the purpose of use, and whether the request is urgent. If the time window is in the past, the user can directly search and request data already in the HSC archive, which avoids unnecessary new acquisitions.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6:50]
Once submitted, a request is tracked through its whole lifecycle. Administrators see all requests in list, map or combined views, colour-coded by status, with filtering and sorting. Approval happens inside the workflow; a decision immediately updates the database and triggers the next actions, such as notifying the requester. E-mail templates are edited in a WYSIWYG editor, each request has its own support chat, and an analytics module reports on usage. Requests can also be duplicated to submit similar ones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running total 7:50]
Behind the lifecycle is a no-code workflow designer, and the key idea is that the workflow is the business process. Each order type is its own workflow: an archive data order, a new data order for fresh acquisitions, and tasking that arrives from the Axis-3 Governmental Hub. Every workflow is a directed acyclic graph of nodes: forms, notifications, state changes, assignments, and decision nodes whose true or false outcomes branch the flow. Because the graph has no cycles, every request is guaranteed to reach an end state. These graphs model HSC’s operational steps explicitly and unambiguously: there is no gap between the documented procedure and what the system executes. What you see is the Tasking from Axis-3 workflow: submission and supervisor approval, assignment and operator evaluation, a webhook that notifies the Axis-3 API, forwarding to the provider, waiting for the data, a webhook that triggers the Axis-3 harvester, and completion once Axis-3 confirms the data is catalogued. Because this logic is configuration rather than code, HSC can add order types or change procedures without redevelopment.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  running total 8:50]
The storage and management subsystem is where EOEPCA is most visible. Discovery uses pycsw, the EOEPCA reference catalogue and an OGC reference implementation, exposing OGC API Records, STAC API, CSW and OpenSearch from one catalogue. Data access uses TiTiler, serving tiles on the fly from Cloud-Optimized GeoTIFFs through OGC API Tiles and Maps. Registration uses the pygeoapi-based EOEPCA Registration API, fed by a harvester. And the workspace is shared S3 storage. All components were installed from the upstream EOEPCA Helm charts.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9:40]
When a provider delivers imagery to S3, the ERM starts a BPMN process with the provider, the S3 path and the order ID. The process creates STAC items from the delivered data, extracting the metadata with Rasterio, since providers rarely supply STAC themselves; publishes them to the catalogue, inserting or updating; and finally notifies the ERM so the request is fulfilled. The engine is Flowable in Spring Boot. The worker is Python, following the external-task pattern, and we added OAuth2, reconnection, retries and YAML configuration. Eight provider collections are configured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10:30]
The third subsystem is based on EOEPCA user management, implemented with Keycloak 26 in an isolated HSC realm. Every subsystem is an OIDC client: web applications use the authorization-code flow and backend services use client credentials, so even service-to-service calls such as ERM to the BPM engine are role-controlled. Public servants can log in through TAXISnet via a custom Keycloak extension. New accounts are inactive until an administrator verifies them, 2FA is available, and credentials are stored hashed with PBKDF2-SHA256.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  running total 11:45]
The DataHub is integrated with the Axis-3 Governmental Hub in two ways. First, user federation: both platforms run Keycloak, and their identity servers are federated. Second, coordinated order management through an integration API. Here is how an order flows. An Axis-3 process, for example a flood delineation service run, builds a manifest of the data products it needs, and automatically places a tasking request with the DataHub. The DataHub then runs its normal order workflow, the “Tasking from Axis-3” order type, posting status updates back to the Hub as it goes. When the order data has been received, the DataHub tells Axis-3 to start harvesting. When harvesting is complete, Axis-3 reports back and the order closes. To be clear about scope: the two STAC catalogues are not yet integrated.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  running total 12:35]
In production, the platform runs on a Kubernetes cluster on DAEDALUS, Greece’s national EuroHPC supercomputer, operated by GRNET at Lavrio. Every service is a container deployed with Helm, with S3-compatible object storage for imagery and PostgreSQL with PostGIS in high availability. Deployment follows GitOps with ArgoCD: all configuration lives in Git, so the whole system can be rebuilt on a new cluster. APISIX handles TLS, authentication and rate limiting; logs and metrics flow into Prometheus and Grafana; databases are backed up daily. Because nothing depends on a specific cloud vendor, the same deployment runs on any conformant Kubernetes, without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  |  running total 13:15]
To conclude: HSC’s DataHub is modular, cloud-native, built on open source and open standards, and integrated with the Axis-3 Governmental Hub through federated identity and an order-management API, and secure yet easy to use. Together the three subsystems form an operational backbone that lets HSC serve Public Sector end users efficiently, from request to delivery. Thank you; I am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 show only if asked during Q&amp;A]
In numbers: three subsystems; eight provider collections configured in the harvester - Airbus, Capella, ICEYE, Maxar, OroraTech, PlanetScope, SkySat and Cadastre; and a 24-month contract in six phases. Beyond the software, the contract covered cloud setup, integration and QA, training and production support. Everything is built on free and open-source software and open standards.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[BACKUP - show only if asked during Q&amp;A]
Technically, the ERM is a Django core API with a React frontend, organised as services communicating over REST and message queues. Keycloak authenticates every request. A chat service and a storage service handle messages and attachments in S3. Long-running work is queued through Redis and executed by Celery workers, which talk to the harvester and report status back to the core API. This gives unified security, independent scaling, asynchronous performance and clean interoperability.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slideLayout" Target="../slideLayouts/slideLayout1.xml"/><Relationship Id="rId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3.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image" Target="../media/image-5-13.png"/><Relationship Id="rId14" Type="http://schemas.openxmlformats.org/officeDocument/2006/relationships/image" Target="../media/image-5-14.png"/><Relationship Id="rId15" Type="http://schemas.openxmlformats.org/officeDocument/2006/relationships/image" Target="../media/image-5-15.png"/><Relationship Id="rId16" Type="http://schemas.openxmlformats.org/officeDocument/2006/relationships/image" Target="../media/image-5-16.png"/><Relationship Id="rId17" Type="http://schemas.openxmlformats.org/officeDocument/2006/relationships/image" Target="../media/image-5-17.png"/><Relationship Id="rId18" Type="http://schemas.openxmlformats.org/officeDocument/2006/relationships/image" Target="../media/image-5-18.png"/><Relationship Id="rId19" Type="http://schemas.openxmlformats.org/officeDocument/2006/relationships/image" Target="../media/image-5-19.png"/><Relationship Id="rId20" Type="http://schemas.openxmlformats.org/officeDocument/2006/relationships/image" Target="../media/image-5-19.png"/><Relationship Id="rId21" Type="http://schemas.openxmlformats.org/officeDocument/2006/relationships/image" Target="../media/image-5-21.png"/><Relationship Id="rId22" Type="http://schemas.openxmlformats.org/officeDocument/2006/relationships/image" Target="../media/image-5-22.png"/><Relationship Id="rId23" Type="http://schemas.openxmlformats.org/officeDocument/2006/relationships/image" Target="../media/image-5-23.png"/><Relationship Id="rId24" Type="http://schemas.openxmlformats.org/officeDocument/2006/relationships/image" Target="../media/image-5-24.png"/><Relationship Id="rId25" Type="http://schemas.openxmlformats.org/officeDocument/2006/relationships/slideLayout" Target="../slideLayouts/slideLayout1.xml"/><Relationship Id="rId2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image" Target="../media/image-6-13.png"/><Relationship Id="rId14" Type="http://schemas.openxmlformats.org/officeDocument/2006/relationships/slideLayout" Target="../slideLayouts/slideLayout1.xml"/><Relationship Id="rId1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slideLayout" Target="../slideLayouts/slideLayout1.xml"/><Relationship Id="rId11"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A5B"/>
        </a:solidFill>
      </p:bgPr>
    </p:bg>
    <p:spTree>
      <p:nvGrpSpPr>
        <p:cNvPr id="1" name=""/>
        <p:cNvGrpSpPr/>
        <p:nvPr/>
      </p:nvGrpSpPr>
      <p:grpSpPr>
        <a:xfrm>
          <a:off x="0" y="0"/>
          <a:ext cx="0" cy="0"/>
          <a:chOff x="0" y="0"/>
          <a:chExt cx="0" cy="0"/>
        </a:xfrm>
      </p:grpSpPr>
      <p:pic>
        <p:nvPicPr>
          <p:cNvPr id="2" name="Image 0" descr="img/cover.png">    </p:cNvPr>
          <p:cNvPicPr>
            <a:picLocks noChangeAspect="1"/>
          </p:cNvPicPr>
          <p:nvPr/>
        </p:nvPicPr>
        <p:blipFill>
          <a:blip r:embed="rId1"/>
          <a:stretch>
            <a:fillRect/>
          </a:stretch>
        </p:blipFill>
        <p:spPr>
          <a:xfrm>
            <a:off x="6720840" y="0"/>
            <a:ext cx="5470855" cy="6858000"/>
          </a:xfrm>
          <a:prstGeom prst="rect">
            <a:avLst/>
          </a:prstGeom>
        </p:spPr>
      </p:pic>
      <p:sp>
        <p:nvSpPr>
          <p:cNvPr id="3" name="Shape 0"/>
          <p:cNvSpPr/>
          <p:nvPr/>
        </p:nvSpPr>
        <p:spPr>
          <a:xfrm>
            <a:off x="6720840" y="0"/>
            <a:ext cx="5470855" cy="6858000"/>
          </a:xfrm>
          <a:prstGeom prst="rect">
            <a:avLst/>
          </a:prstGeom>
          <a:solidFill>
            <a:srgbClr val="0B2A5B">
              <a:alpha val="45000"/>
            </a:srgbClr>
          </a:solidFill>
          <a:ln w="12700">
            <a:solidFill>
              <a:srgbClr val="0B2A5B">
                <a:alpha val="0"/>
              </a:srgbClr>
            </a:solidFill>
            <a:prstDash val="solid"/>
          </a:ln>
        </p:spPr>
      </p:sp>
      <p:sp>
        <p:nvSpPr>
          <p:cNvPr id="4" name="Text 1"/>
          <p:cNvSpPr txBox="1"/>
          <p:nvPr/>
        </p:nvSpPr>
        <p:spPr>
          <a:xfrm>
            <a:off x="548640" y="731520"/>
            <a:ext cx="5943600" cy="320040"/>
          </a:xfrm>
          <a:prstGeom prst="rect">
            <a:avLst/>
          </a:prstGeom>
          <a:noFill/>
          <a:ln/>
        </p:spPr>
        <p:txBody>
          <a:bodyPr wrap="square" lIns="0" tIns="0" rIns="0" bIns="0" rtlCol="0" anchor="ctr"/>
          <a:lstStyle/>
          <a:p>
            <a:pPr indent="0" marL="0">
              <a:buNone/>
            </a:pPr>
            <a:r>
              <a:rPr lang="en-US" sz="1300" b="1" spc="200" kern="0" dirty="0">
                <a:solidFill>
                  <a:srgbClr val="F28C28"/>
                </a:solidFill>
                <a:latin typeface="Calibri" pitchFamily="34" charset="0"/>
                <a:ea typeface="Calibri" pitchFamily="34" charset="-122"/>
                <a:cs typeface="Calibri" pitchFamily="34" charset="-120"/>
              </a:rPr>
              <a:t>45th EARSeL SYMPOSIUM  ·  ATHENS 2026</a:t>
            </a:r>
            <a:endParaRPr lang="en-US" sz="1300" dirty="0"/>
          </a:p>
        </p:txBody>
      </p:sp>
      <p:sp>
        <p:nvSpPr>
          <p:cNvPr id="5" name="Text 2"/>
          <p:cNvSpPr txBox="1"/>
          <p:nvPr/>
        </p:nvSpPr>
        <p:spPr>
          <a:xfrm>
            <a:off x="548640" y="1234440"/>
            <a:ext cx="6035040" cy="1371600"/>
          </a:xfrm>
          <a:prstGeom prst="rect">
            <a:avLst/>
          </a:prstGeom>
          <a:noFill/>
          <a:ln/>
        </p:spPr>
        <p:txBody>
          <a:bodyPr wrap="square" lIns="0" tIns="0" rIns="0" bIns="0" rtlCol="0" anchor="t"/>
          <a:lstStyle/>
          <a:p>
            <a:pPr indent="0" marL="0">
              <a:buNone/>
            </a:pPr>
            <a:r>
              <a:rPr lang="en-US" sz="4000" b="1" dirty="0">
                <a:solidFill>
                  <a:srgbClr val="FFFFFF"/>
                </a:solidFill>
                <a:latin typeface="Arial" pitchFamily="34" charset="0"/>
                <a:ea typeface="Arial" pitchFamily="34" charset="-122"/>
                <a:cs typeface="Arial" pitchFamily="34" charset="-120"/>
              </a:rPr>
              <a:t>Hellenic Space Center DataHub</a:t>
            </a:r>
            <a:endParaRPr lang="en-US" sz="4000" dirty="0"/>
          </a:p>
        </p:txBody>
      </p:sp>
      <p:sp>
        <p:nvSpPr>
          <p:cNvPr id="6" name="Text 3"/>
          <p:cNvSpPr txBox="1"/>
          <p:nvPr/>
        </p:nvSpPr>
        <p:spPr>
          <a:xfrm>
            <a:off x="548640" y="2697480"/>
            <a:ext cx="5852160" cy="868680"/>
          </a:xfrm>
          <a:prstGeom prst="rect">
            <a:avLst/>
          </a:prstGeom>
          <a:noFill/>
          <a:ln/>
        </p:spPr>
        <p:txBody>
          <a:bodyPr wrap="square" lIns="0" tIns="0" rIns="0" bIns="0" rtlCol="0" anchor="t"/>
          <a:lstStyle/>
          <a:p>
            <a:pPr indent="0" marL="0">
              <a:buNone/>
            </a:pPr>
            <a:r>
              <a:rPr lang="en-US" sz="2000" dirty="0">
                <a:solidFill>
                  <a:srgbClr val="D5E1F0"/>
                </a:solidFill>
                <a:latin typeface="Calibri" pitchFamily="34" charset="0"/>
                <a:ea typeface="Calibri" pitchFamily="34" charset="-122"/>
                <a:cs typeface="Calibri" pitchFamily="34" charset="-120"/>
              </a:rPr>
              <a:t>An Integrated Geographic Information System for Satellite Earth Observation Data</a:t>
            </a:r>
            <a:endParaRPr lang="en-US" sz="2000" dirty="0"/>
          </a:p>
        </p:txBody>
      </p:sp>
      <p:sp>
        <p:nvSpPr>
          <p:cNvPr id="7" name="Text 4"/>
          <p:cNvSpPr txBox="1"/>
          <p:nvPr/>
        </p:nvSpPr>
        <p:spPr>
          <a:xfrm>
            <a:off x="548640" y="3931920"/>
            <a:ext cx="5852160" cy="1371600"/>
          </a:xfrm>
          <a:prstGeom prst="rect">
            <a:avLst/>
          </a:prstGeom>
          <a:noFill/>
          <a:ln/>
        </p:spPr>
        <p:txBody>
          <a:bodyPr wrap="square" lIns="0" tIns="0" rIns="0" bIns="0" rtlCol="0" anchor="t"/>
          <a:lstStyle/>
          <a:p>
            <a:pPr indent="0" marL="0">
              <a:buNone/>
            </a:pPr>
            <a:r>
              <a:rPr lang="en-US" sz="1300" dirty="0">
                <a:solidFill>
                  <a:srgbClr val="FFFFFF"/>
                </a:solidFill>
                <a:latin typeface="Calibri" pitchFamily="34" charset="0"/>
                <a:ea typeface="Calibri" pitchFamily="34" charset="-122"/>
                <a:cs typeface="Calibri" pitchFamily="34" charset="-120"/>
              </a:rPr>
              <a:t>Efstathios Lymperis¹, Theodoros Vakkas¹, Dr. Panagiotis Symeonidis¹, Dr. Angelos Tzotsos², Michael Alexakis², Ioannis Kouvaras², Prof. Konstantinos Karantzalos³, Dimitris Bliziotis⁴</a:t>
            </a:r>
            <a:endParaRPr lang="en-US" sz="1300" dirty="0"/>
          </a:p>
          <a:p>
            <a:pPr indent="0" marL="0">
              <a:buNone/>
            </a:pPr>
            <a:r>
              <a:rPr lang="en-US" sz="600" dirty="0">
                <a:solidFill>
                  <a:srgbClr val="000000"/>
                </a:solidFill>
                <a:latin typeface="Calibri" pitchFamily="34" charset="0"/>
                <a:ea typeface="Calibri" pitchFamily="34" charset="-122"/>
                <a:cs typeface="Calibri" pitchFamily="34" charset="-120"/>
              </a:rPr>
              <a:t> </a:t>
            </a:r>
            <a:endParaRPr lang="en-US" sz="1300" dirty="0"/>
          </a:p>
          <a:p>
            <a:pPr indent="0" marL="0">
              <a:buNone/>
            </a:pPr>
            <a:r>
              <a:rPr lang="en-US" sz="1050" dirty="0">
                <a:solidFill>
                  <a:srgbClr val="D5E1F0"/>
                </a:solidFill>
                <a:latin typeface="Calibri" pitchFamily="34" charset="0"/>
                <a:ea typeface="Calibri" pitchFamily="34" charset="-122"/>
                <a:cs typeface="Calibri" pitchFamily="34" charset="-120"/>
              </a:rPr>
              <a:t>¹ Geospatial Enabling Technologies Ltd.   ² EOFarm P.C.   ³ Secretary General of Telecommunications &amp; Post, Ministry of Digital Governance &amp; AI   ⁴ Hellenic Space Center (HSC)</a:t>
            </a:r>
            <a:endParaRPr lang="en-US" sz="1300" dirty="0"/>
          </a:p>
        </p:txBody>
      </p:sp>
      <p:sp>
        <p:nvSpPr>
          <p:cNvPr id="8" name="Text 5"/>
          <p:cNvSpPr txBox="1"/>
          <p:nvPr/>
        </p:nvSpPr>
        <p:spPr>
          <a:xfrm>
            <a:off x="548640" y="5440680"/>
            <a:ext cx="4572000" cy="320040"/>
          </a:xfrm>
          <a:prstGeom prst="rect">
            <a:avLst/>
          </a:prstGeom>
          <a:noFill/>
          <a:ln/>
        </p:spPr>
        <p:txBody>
          <a:bodyPr wrap="square" lIns="0" tIns="0" rIns="0" bIns="0" rtlCol="0" anchor="ctr"/>
          <a:lstStyle/>
          <a:p>
            <a:pPr indent="0" marL="0">
              <a:buNone/>
            </a:pPr>
            <a:r>
              <a:rPr lang="en-US" sz="1200" dirty="0">
                <a:solidFill>
                  <a:srgbClr val="F28C28"/>
                </a:solidFill>
                <a:latin typeface="Calibri" pitchFamily="34" charset="0"/>
                <a:ea typeface="Calibri" pitchFamily="34" charset="-122"/>
                <a:cs typeface="Calibri" pitchFamily="34" charset="-120"/>
              </a:rPr>
              <a:t>elymperis@getmap.gr</a:t>
            </a:r>
            <a:endParaRPr lang="en-US" sz="1200" dirty="0"/>
          </a:p>
        </p:txBody>
      </p:sp>
      <p:pic>
        <p:nvPicPr>
          <p:cNvPr id="9" name="Image 1" descr="img/logo_hsc.png">    </p:cNvPr>
          <p:cNvPicPr>
            <a:picLocks noChangeAspect="1"/>
          </p:cNvPicPr>
          <p:nvPr/>
        </p:nvPicPr>
        <p:blipFill>
          <a:blip r:embed="rId2"/>
          <a:stretch>
            <a:fillRect/>
          </a:stretch>
        </p:blipFill>
        <p:spPr>
          <a:xfrm>
            <a:off x="548640" y="6035040"/>
            <a:ext cx="1231770" cy="310896"/>
          </a:xfrm>
          <a:prstGeom prst="rect">
            <a:avLst/>
          </a:prstGeom>
        </p:spPr>
      </p:pic>
      <p:sp>
        <p:nvSpPr>
          <p:cNvPr id="10" name="Shape 6"/>
          <p:cNvSpPr/>
          <p:nvPr/>
        </p:nvSpPr>
        <p:spPr>
          <a:xfrm>
            <a:off x="1999866" y="5989320"/>
            <a:ext cx="1130345" cy="402336"/>
          </a:xfrm>
          <a:prstGeom prst="roundRect">
            <a:avLst>
              <a:gd name="adj" fmla="val 11364"/>
            </a:avLst>
          </a:prstGeom>
          <a:solidFill>
            <a:srgbClr val="FFFFFF"/>
          </a:solidFill>
          <a:ln w="12700">
            <a:solidFill>
              <a:srgbClr val="FFFFFF"/>
            </a:solidFill>
            <a:prstDash val="solid"/>
          </a:ln>
        </p:spPr>
      </p:sp>
      <p:pic>
        <p:nvPicPr>
          <p:cNvPr id="11" name="Image 2" descr="img/logo_get.png">    </p:cNvPr>
          <p:cNvPicPr>
            <a:picLocks noChangeAspect="1"/>
          </p:cNvPicPr>
          <p:nvPr/>
        </p:nvPicPr>
        <p:blipFill>
          <a:blip r:embed="rId3"/>
          <a:stretch>
            <a:fillRect/>
          </a:stretch>
        </p:blipFill>
        <p:spPr>
          <a:xfrm>
            <a:off x="2054730" y="6044184"/>
            <a:ext cx="1020617" cy="292608"/>
          </a:xfrm>
          <a:prstGeom prst="rect">
            <a:avLst/>
          </a:prstGeom>
        </p:spPr>
      </p:pic>
      <p:pic>
        <p:nvPicPr>
          <p:cNvPr id="12" name="Image 3" descr="img/logo_eofarm.png">    </p:cNvPr>
          <p:cNvPicPr>
            <a:picLocks noChangeAspect="1"/>
          </p:cNvPicPr>
          <p:nvPr/>
        </p:nvPicPr>
        <p:blipFill>
          <a:blip r:embed="rId4"/>
          <a:stretch>
            <a:fillRect/>
          </a:stretch>
        </p:blipFill>
        <p:spPr>
          <a:xfrm>
            <a:off x="3313091" y="5989320"/>
            <a:ext cx="1044062" cy="402336"/>
          </a:xfrm>
          <a:prstGeom prst="rect">
            <a:avLst/>
          </a:prstGeom>
        </p:spPr>
      </p:pic>
      <p:pic>
        <p:nvPicPr>
          <p:cNvPr id="13" name="Image 4" descr="img/logo_gr20.png">    </p:cNvPr>
          <p:cNvPicPr>
            <a:picLocks noChangeAspect="1"/>
          </p:cNvPicPr>
          <p:nvPr/>
        </p:nvPicPr>
        <p:blipFill>
          <a:blip r:embed="rId5"/>
          <a:stretch>
            <a:fillRect/>
          </a:stretch>
        </p:blipFill>
        <p:spPr>
          <a:xfrm>
            <a:off x="4576609" y="6089904"/>
            <a:ext cx="1766255" cy="2011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CONTEXT</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Part of Greece’s National Microsatellite Program</a:t>
            </a:r>
            <a:endParaRPr lang="en-US" sz="3000" dirty="0"/>
          </a:p>
        </p:txBody>
      </p:sp>
      <p:sp>
        <p:nvSpPr>
          <p:cNvPr id="4" name="Text 2"/>
          <p:cNvSpPr txBox="1"/>
          <p:nvPr/>
        </p:nvSpPr>
        <p:spPr>
          <a:xfrm>
            <a:off x="548640" y="1508760"/>
            <a:ext cx="5852160" cy="1143000"/>
          </a:xfrm>
          <a:prstGeom prst="rect">
            <a:avLst/>
          </a:prstGeom>
          <a:noFill/>
          <a:ln/>
        </p:spPr>
        <p:txBody>
          <a:bodyPr wrap="square" lIns="0" tIns="0" rIns="0" bIns="0" rtlCol="0" anchor="t"/>
          <a:lstStyle/>
          <a:p>
            <a:pPr indent="0" marL="0">
              <a:buNone/>
            </a:pPr>
            <a:r>
              <a:rPr lang="en-US" sz="1500" dirty="0">
                <a:solidFill>
                  <a:srgbClr val="1F2937"/>
                </a:solidFill>
                <a:latin typeface="Calibri" pitchFamily="34" charset="0"/>
                <a:ea typeface="Calibri" pitchFamily="34" charset="-122"/>
                <a:cs typeface="Calibri" pitchFamily="34" charset="-120"/>
              </a:rPr>
              <a:t>Greece’s primary initiative for autonomous space capabilities and EO services. Implemented by the Ministry of Digital Governance &amp; AI through the General Secretariat of Telecommunications and Post, with ESA and HSC, funded by “Greece 2.0”.</a:t>
            </a:r>
            <a:endParaRPr lang="en-US" sz="1500" dirty="0"/>
          </a:p>
        </p:txBody>
      </p:sp>
      <p:sp>
        <p:nvSpPr>
          <p:cNvPr id="5" name="Shape 3"/>
          <p:cNvSpPr/>
          <p:nvPr/>
        </p:nvSpPr>
        <p:spPr>
          <a:xfrm>
            <a:off x="548640" y="2834640"/>
            <a:ext cx="2788920" cy="1051560"/>
          </a:xfrm>
          <a:prstGeom prst="roundRect">
            <a:avLst>
              <a:gd name="adj" fmla="val 6957"/>
            </a:avLst>
          </a:prstGeom>
          <a:solidFill>
            <a:srgbClr val="EAF0F8"/>
          </a:solidFill>
          <a:ln w="12700">
            <a:solidFill>
              <a:srgbClr val="EAF0F8"/>
            </a:solidFill>
            <a:prstDash val="solid"/>
          </a:ln>
        </p:spPr>
      </p:sp>
      <p:sp>
        <p:nvSpPr>
          <p:cNvPr id="6" name="Text 4"/>
          <p:cNvSpPr txBox="1"/>
          <p:nvPr/>
        </p:nvSpPr>
        <p:spPr>
          <a:xfrm>
            <a:off x="777240" y="2834640"/>
            <a:ext cx="914400" cy="1051560"/>
          </a:xfrm>
          <a:prstGeom prst="rect">
            <a:avLst/>
          </a:prstGeom>
          <a:noFill/>
          <a:ln/>
        </p:spPr>
        <p:txBody>
          <a:bodyPr wrap="square" lIns="0" tIns="0" rIns="0" bIns="0" rtlCol="0" anchor="ctr"/>
          <a:lstStyle/>
          <a:p>
            <a:pPr indent="0" marL="0">
              <a:buNone/>
            </a:pPr>
            <a:r>
              <a:rPr lang="en-US" sz="3800" b="1" dirty="0">
                <a:solidFill>
                  <a:srgbClr val="0B2A5B"/>
                </a:solidFill>
                <a:latin typeface="Arial" pitchFamily="34" charset="0"/>
                <a:ea typeface="Arial" pitchFamily="34" charset="-122"/>
                <a:cs typeface="Arial" pitchFamily="34" charset="-120"/>
              </a:rPr>
              <a:t>7</a:t>
            </a:r>
            <a:endParaRPr lang="en-US" sz="3800" dirty="0"/>
          </a:p>
        </p:txBody>
      </p:sp>
      <p:sp>
        <p:nvSpPr>
          <p:cNvPr id="7" name="Text 5"/>
          <p:cNvSpPr txBox="1"/>
          <p:nvPr/>
        </p:nvSpPr>
        <p:spPr>
          <a:xfrm>
            <a:off x="1691640" y="2834640"/>
            <a:ext cx="1508760" cy="105156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optical microsatellites</a:t>
            </a:r>
            <a:endParaRPr lang="en-US" sz="1400" dirty="0"/>
          </a:p>
        </p:txBody>
      </p:sp>
      <p:sp>
        <p:nvSpPr>
          <p:cNvPr id="8" name="Shape 6"/>
          <p:cNvSpPr/>
          <p:nvPr/>
        </p:nvSpPr>
        <p:spPr>
          <a:xfrm>
            <a:off x="3611880" y="2834640"/>
            <a:ext cx="2788920" cy="1051560"/>
          </a:xfrm>
          <a:prstGeom prst="roundRect">
            <a:avLst>
              <a:gd name="adj" fmla="val 6957"/>
            </a:avLst>
          </a:prstGeom>
          <a:solidFill>
            <a:srgbClr val="EAF0F8"/>
          </a:solidFill>
          <a:ln w="12700">
            <a:solidFill>
              <a:srgbClr val="EAF0F8"/>
            </a:solidFill>
            <a:prstDash val="solid"/>
          </a:ln>
        </p:spPr>
      </p:sp>
      <p:sp>
        <p:nvSpPr>
          <p:cNvPr id="9" name="Text 7"/>
          <p:cNvSpPr txBox="1"/>
          <p:nvPr/>
        </p:nvSpPr>
        <p:spPr>
          <a:xfrm>
            <a:off x="3840480" y="2834640"/>
            <a:ext cx="914400" cy="1051560"/>
          </a:xfrm>
          <a:prstGeom prst="rect">
            <a:avLst/>
          </a:prstGeom>
          <a:noFill/>
          <a:ln/>
        </p:spPr>
        <p:txBody>
          <a:bodyPr wrap="square" lIns="0" tIns="0" rIns="0" bIns="0" rtlCol="0" anchor="ctr"/>
          <a:lstStyle/>
          <a:p>
            <a:pPr indent="0" marL="0">
              <a:buNone/>
            </a:pPr>
            <a:r>
              <a:rPr lang="en-US" sz="3800" b="1" dirty="0">
                <a:solidFill>
                  <a:srgbClr val="0B2A5B"/>
                </a:solidFill>
                <a:latin typeface="Arial" pitchFamily="34" charset="0"/>
                <a:ea typeface="Arial" pitchFamily="34" charset="-122"/>
                <a:cs typeface="Arial" pitchFamily="34" charset="-120"/>
              </a:rPr>
              <a:t>4</a:t>
            </a:r>
            <a:endParaRPr lang="en-US" sz="3800" dirty="0"/>
          </a:p>
        </p:txBody>
      </p:sp>
      <p:sp>
        <p:nvSpPr>
          <p:cNvPr id="10" name="Text 8"/>
          <p:cNvSpPr txBox="1"/>
          <p:nvPr/>
        </p:nvSpPr>
        <p:spPr>
          <a:xfrm>
            <a:off x="4754880" y="2834640"/>
            <a:ext cx="1508760" cy="105156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thermal microsatellites</a:t>
            </a:r>
            <a:endParaRPr lang="en-US" sz="1400" dirty="0"/>
          </a:p>
        </p:txBody>
      </p:sp>
      <p:sp>
        <p:nvSpPr>
          <p:cNvPr id="11" name="Shape 9"/>
          <p:cNvSpPr/>
          <p:nvPr/>
        </p:nvSpPr>
        <p:spPr>
          <a:xfrm>
            <a:off x="548640" y="4069080"/>
            <a:ext cx="2788920" cy="1051560"/>
          </a:xfrm>
          <a:prstGeom prst="roundRect">
            <a:avLst>
              <a:gd name="adj" fmla="val 6957"/>
            </a:avLst>
          </a:prstGeom>
          <a:solidFill>
            <a:srgbClr val="EAF0F8"/>
          </a:solidFill>
          <a:ln w="12700">
            <a:solidFill>
              <a:srgbClr val="EAF0F8"/>
            </a:solidFill>
            <a:prstDash val="solid"/>
          </a:ln>
        </p:spPr>
      </p:sp>
      <p:sp>
        <p:nvSpPr>
          <p:cNvPr id="12" name="Text 10"/>
          <p:cNvSpPr txBox="1"/>
          <p:nvPr/>
        </p:nvSpPr>
        <p:spPr>
          <a:xfrm>
            <a:off x="777240" y="4069080"/>
            <a:ext cx="914400" cy="1051560"/>
          </a:xfrm>
          <a:prstGeom prst="rect">
            <a:avLst/>
          </a:prstGeom>
          <a:noFill/>
          <a:ln/>
        </p:spPr>
        <p:txBody>
          <a:bodyPr wrap="square" lIns="0" tIns="0" rIns="0" bIns="0" rtlCol="0" anchor="ctr"/>
          <a:lstStyle/>
          <a:p>
            <a:pPr indent="0" marL="0">
              <a:buNone/>
            </a:pPr>
            <a:r>
              <a:rPr lang="en-US" sz="3800" b="1" dirty="0">
                <a:solidFill>
                  <a:srgbClr val="0B2A5B"/>
                </a:solidFill>
                <a:latin typeface="Arial" pitchFamily="34" charset="0"/>
                <a:ea typeface="Arial" pitchFamily="34" charset="-122"/>
                <a:cs typeface="Arial" pitchFamily="34" charset="-120"/>
              </a:rPr>
              <a:t>2</a:t>
            </a:r>
            <a:endParaRPr lang="en-US" sz="3800" dirty="0"/>
          </a:p>
        </p:txBody>
      </p:sp>
      <p:sp>
        <p:nvSpPr>
          <p:cNvPr id="13" name="Text 11"/>
          <p:cNvSpPr txBox="1"/>
          <p:nvPr/>
        </p:nvSpPr>
        <p:spPr>
          <a:xfrm>
            <a:off x="1691640" y="4069080"/>
            <a:ext cx="1508760" cy="105156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SAR microsatellites</a:t>
            </a:r>
            <a:endParaRPr lang="en-US" sz="1400" dirty="0"/>
          </a:p>
        </p:txBody>
      </p:sp>
      <p:sp>
        <p:nvSpPr>
          <p:cNvPr id="14" name="Shape 12"/>
          <p:cNvSpPr/>
          <p:nvPr/>
        </p:nvSpPr>
        <p:spPr>
          <a:xfrm>
            <a:off x="3611880" y="4069080"/>
            <a:ext cx="2788920" cy="1051560"/>
          </a:xfrm>
          <a:prstGeom prst="roundRect">
            <a:avLst>
              <a:gd name="adj" fmla="val 6957"/>
            </a:avLst>
          </a:prstGeom>
          <a:solidFill>
            <a:srgbClr val="EAF0F8"/>
          </a:solidFill>
          <a:ln w="12700">
            <a:solidFill>
              <a:srgbClr val="EAF0F8"/>
            </a:solidFill>
            <a:prstDash val="solid"/>
          </a:ln>
        </p:spPr>
      </p:sp>
      <p:sp>
        <p:nvSpPr>
          <p:cNvPr id="15" name="Text 13"/>
          <p:cNvSpPr txBox="1"/>
          <p:nvPr/>
        </p:nvSpPr>
        <p:spPr>
          <a:xfrm>
            <a:off x="3840480" y="4069080"/>
            <a:ext cx="914400" cy="1051560"/>
          </a:xfrm>
          <a:prstGeom prst="rect">
            <a:avLst/>
          </a:prstGeom>
          <a:noFill/>
          <a:ln/>
        </p:spPr>
        <p:txBody>
          <a:bodyPr wrap="square" lIns="0" tIns="0" rIns="0" bIns="0" rtlCol="0" anchor="ctr"/>
          <a:lstStyle/>
          <a:p>
            <a:pPr indent="0" marL="0">
              <a:buNone/>
            </a:pPr>
            <a:r>
              <a:rPr lang="en-US" sz="3800" b="1" dirty="0">
                <a:solidFill>
                  <a:srgbClr val="0B2A5B"/>
                </a:solidFill>
                <a:latin typeface="Arial" pitchFamily="34" charset="0"/>
                <a:ea typeface="Arial" pitchFamily="34" charset="-122"/>
                <a:cs typeface="Arial" pitchFamily="34" charset="-120"/>
              </a:rPr>
              <a:t>11</a:t>
            </a:r>
            <a:endParaRPr lang="en-US" sz="3800" dirty="0"/>
          </a:p>
        </p:txBody>
      </p:sp>
      <p:sp>
        <p:nvSpPr>
          <p:cNvPr id="16" name="Text 14"/>
          <p:cNvSpPr txBox="1"/>
          <p:nvPr/>
        </p:nvSpPr>
        <p:spPr>
          <a:xfrm>
            <a:off x="4754880" y="4069080"/>
            <a:ext cx="1508760" cy="1051560"/>
          </a:xfrm>
          <a:prstGeom prst="rect">
            <a:avLst/>
          </a:prstGeom>
          <a:noFill/>
          <a:ln/>
        </p:spPr>
        <p:txBody>
          <a:bodyPr wrap="square" lIns="0" tIns="0" rIns="0" bIns="0" rtlCol="0" anchor="ctr"/>
          <a:lstStyle/>
          <a:p>
            <a:pPr indent="0" marL="0">
              <a:buNone/>
            </a:pPr>
            <a:r>
              <a:rPr lang="en-US" sz="1400" dirty="0">
                <a:solidFill>
                  <a:srgbClr val="1F2937"/>
                </a:solidFill>
                <a:latin typeface="Calibri" pitchFamily="34" charset="0"/>
                <a:ea typeface="Calibri" pitchFamily="34" charset="-122"/>
                <a:cs typeface="Calibri" pitchFamily="34" charset="-120"/>
              </a:rPr>
              <a:t>CubeSats for in-orbit validation</a:t>
            </a:r>
            <a:endParaRPr lang="en-US" sz="1400" dirty="0"/>
          </a:p>
        </p:txBody>
      </p:sp>
      <p:sp>
        <p:nvSpPr>
          <p:cNvPr id="17" name="Text 15"/>
          <p:cNvSpPr txBox="1"/>
          <p:nvPr/>
        </p:nvSpPr>
        <p:spPr>
          <a:xfrm>
            <a:off x="548640" y="5349240"/>
            <a:ext cx="5852160" cy="731520"/>
          </a:xfrm>
          <a:prstGeom prst="rect">
            <a:avLst/>
          </a:prstGeom>
          <a:noFill/>
          <a:ln/>
        </p:spPr>
        <p:txBody>
          <a:bodyPr wrap="square" lIns="0" tIns="0" rIns="0" bIns="0" rtlCol="0" anchor="t"/>
          <a:lstStyle/>
          <a:p>
            <a:pPr indent="0" marL="0">
              <a:buNone/>
            </a:pPr>
            <a:r>
              <a:rPr lang="en-US" sz="1250" i="1" dirty="0">
                <a:solidFill>
                  <a:srgbClr val="5B6B80"/>
                </a:solidFill>
                <a:latin typeface="Calibri" pitchFamily="34" charset="0"/>
                <a:ea typeface="Calibri" pitchFamily="34" charset="-122"/>
                <a:cs typeface="Calibri" pitchFamily="34" charset="-120"/>
              </a:rPr>
              <a:t>24 satellites, plus optical ground stations, a space tracking radar and an AIT facility. Axis 3 adds the Governmental Hub and downstream services.</a:t>
            </a:r>
            <a:endParaRPr lang="en-US" sz="1250" dirty="0"/>
          </a:p>
        </p:txBody>
      </p:sp>
      <p:sp>
        <p:nvSpPr>
          <p:cNvPr id="18" name="Shape 16"/>
          <p:cNvSpPr/>
          <p:nvPr/>
        </p:nvSpPr>
        <p:spPr>
          <a:xfrm>
            <a:off x="6766560" y="1508760"/>
            <a:ext cx="4876495" cy="4617720"/>
          </a:xfrm>
          <a:prstGeom prst="roundRect">
            <a:avLst>
              <a:gd name="adj" fmla="val 1584"/>
            </a:avLst>
          </a:prstGeom>
          <a:solidFill>
            <a:srgbClr val="0B2A5B"/>
          </a:solidFill>
          <a:ln w="12700">
            <a:solidFill>
              <a:srgbClr val="0B2A5B"/>
            </a:solidFill>
            <a:prstDash val="solid"/>
          </a:ln>
        </p:spPr>
      </p:sp>
      <p:sp>
        <p:nvSpPr>
          <p:cNvPr id="19" name="Text 17"/>
          <p:cNvSpPr txBox="1"/>
          <p:nvPr/>
        </p:nvSpPr>
        <p:spPr>
          <a:xfrm>
            <a:off x="7086600" y="1691640"/>
            <a:ext cx="4236415" cy="411480"/>
          </a:xfrm>
          <a:prstGeom prst="rect">
            <a:avLst/>
          </a:prstGeom>
          <a:noFill/>
          <a:ln/>
        </p:spPr>
        <p:txBody>
          <a:bodyPr wrap="square" lIns="0" tIns="0" rIns="0" bIns="0" rtlCol="0" anchor="ctr"/>
          <a:lstStyle/>
          <a:p>
            <a:pPr indent="0" marL="0">
              <a:buNone/>
            </a:pPr>
            <a:r>
              <a:rPr lang="en-US" sz="1800" b="1" dirty="0">
                <a:solidFill>
                  <a:srgbClr val="F28C28"/>
                </a:solidFill>
                <a:latin typeface="Calibri" pitchFamily="34" charset="0"/>
                <a:ea typeface="Calibri" pitchFamily="34" charset="-122"/>
                <a:cs typeface="Calibri" pitchFamily="34" charset="-120"/>
              </a:rPr>
              <a:t>Where HSC’s DataHub fits</a:t>
            </a:r>
            <a:endParaRPr lang="en-US" sz="1800" dirty="0"/>
          </a:p>
        </p:txBody>
      </p:sp>
      <p:sp>
        <p:nvSpPr>
          <p:cNvPr id="20" name="Text 18"/>
          <p:cNvSpPr txBox="1"/>
          <p:nvPr/>
        </p:nvSpPr>
        <p:spPr>
          <a:xfrm>
            <a:off x="7086600" y="2148840"/>
            <a:ext cx="4236415" cy="160020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HSC’s Satellite EO Mission Programming Services task high-resolution commercial sensors for systematic mapping and emergency monitoring. The DataHub takes the requests, catalogues the imagery and delivers it securely to Public Sector users.</a:t>
            </a:r>
            <a:endParaRPr lang="en-US" sz="1400" dirty="0"/>
          </a:p>
        </p:txBody>
      </p:sp>
      <p:sp>
        <p:nvSpPr>
          <p:cNvPr id="21" name="Shape 19"/>
          <p:cNvSpPr/>
          <p:nvPr/>
        </p:nvSpPr>
        <p:spPr>
          <a:xfrm>
            <a:off x="7086600" y="3977640"/>
            <a:ext cx="548640" cy="548640"/>
          </a:xfrm>
          <a:prstGeom prst="ellipse">
            <a:avLst/>
          </a:prstGeom>
          <a:solidFill>
            <a:srgbClr val="F28C28"/>
          </a:solidFill>
          <a:ln w="12700">
            <a:solidFill>
              <a:srgbClr val="F28C28"/>
            </a:solidFill>
            <a:prstDash val="solid"/>
          </a:ln>
        </p:spPr>
      </p:sp>
      <p:pic>
        <p:nvPicPr>
          <p:cNvPr id="22" name="Image 0" descr="preencoded.png">    </p:cNvPr>
          <p:cNvPicPr>
            <a:picLocks noChangeAspect="1"/>
          </p:cNvPicPr>
          <p:nvPr/>
        </p:nvPicPr>
        <p:blipFill>
          <a:blip r:embed="rId1"/>
          <a:stretch>
            <a:fillRect/>
          </a:stretch>
        </p:blipFill>
        <p:spPr>
          <a:xfrm>
            <a:off x="7229246" y="4120286"/>
            <a:ext cx="263347" cy="263347"/>
          </a:xfrm>
          <a:prstGeom prst="rect">
            <a:avLst/>
          </a:prstGeom>
        </p:spPr>
      </p:pic>
      <p:sp>
        <p:nvSpPr>
          <p:cNvPr id="23" name="Text 20"/>
          <p:cNvSpPr txBox="1"/>
          <p:nvPr/>
        </p:nvSpPr>
        <p:spPr>
          <a:xfrm>
            <a:off x="7744968" y="3977640"/>
            <a:ext cx="1386688"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Environment &amp; Energy</a:t>
            </a:r>
            <a:endParaRPr lang="en-US" sz="1350" dirty="0"/>
          </a:p>
        </p:txBody>
      </p:sp>
      <p:sp>
        <p:nvSpPr>
          <p:cNvPr id="24" name="Shape 21"/>
          <p:cNvSpPr/>
          <p:nvPr/>
        </p:nvSpPr>
        <p:spPr>
          <a:xfrm>
            <a:off x="9204808" y="3977640"/>
            <a:ext cx="548640" cy="548640"/>
          </a:xfrm>
          <a:prstGeom prst="ellipse">
            <a:avLst/>
          </a:prstGeom>
          <a:solidFill>
            <a:srgbClr val="F28C28"/>
          </a:solidFill>
          <a:ln w="12700">
            <a:solidFill>
              <a:srgbClr val="F28C28"/>
            </a:solidFill>
            <a:prstDash val="solid"/>
          </a:ln>
        </p:spPr>
      </p:sp>
      <p:pic>
        <p:nvPicPr>
          <p:cNvPr id="25" name="Image 1" descr="preencoded.png">    </p:cNvPr>
          <p:cNvPicPr>
            <a:picLocks noChangeAspect="1"/>
          </p:cNvPicPr>
          <p:nvPr/>
        </p:nvPicPr>
        <p:blipFill>
          <a:blip r:embed="rId2"/>
          <a:stretch>
            <a:fillRect/>
          </a:stretch>
        </p:blipFill>
        <p:spPr>
          <a:xfrm>
            <a:off x="9347454" y="4120286"/>
            <a:ext cx="263347" cy="263347"/>
          </a:xfrm>
          <a:prstGeom prst="rect">
            <a:avLst/>
          </a:prstGeom>
        </p:spPr>
      </p:pic>
      <p:sp>
        <p:nvSpPr>
          <p:cNvPr id="26" name="Text 22"/>
          <p:cNvSpPr txBox="1"/>
          <p:nvPr/>
        </p:nvSpPr>
        <p:spPr>
          <a:xfrm>
            <a:off x="9863176" y="3977640"/>
            <a:ext cx="1386688"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Civil Protection</a:t>
            </a:r>
            <a:endParaRPr lang="en-US" sz="1350" dirty="0"/>
          </a:p>
        </p:txBody>
      </p:sp>
      <p:sp>
        <p:nvSpPr>
          <p:cNvPr id="27" name="Shape 23"/>
          <p:cNvSpPr/>
          <p:nvPr/>
        </p:nvSpPr>
        <p:spPr>
          <a:xfrm>
            <a:off x="7086600" y="4846320"/>
            <a:ext cx="548640" cy="548640"/>
          </a:xfrm>
          <a:prstGeom prst="ellipse">
            <a:avLst/>
          </a:prstGeom>
          <a:solidFill>
            <a:srgbClr val="F28C28"/>
          </a:solidFill>
          <a:ln w="12700">
            <a:solidFill>
              <a:srgbClr val="F28C28"/>
            </a:solidFill>
            <a:prstDash val="solid"/>
          </a:ln>
        </p:spPr>
      </p:sp>
      <p:pic>
        <p:nvPicPr>
          <p:cNvPr id="28" name="Image 2" descr="preencoded.png">    </p:cNvPr>
          <p:cNvPicPr>
            <a:picLocks noChangeAspect="1"/>
          </p:cNvPicPr>
          <p:nvPr/>
        </p:nvPicPr>
        <p:blipFill>
          <a:blip r:embed="rId3"/>
          <a:stretch>
            <a:fillRect/>
          </a:stretch>
        </p:blipFill>
        <p:spPr>
          <a:xfrm>
            <a:off x="7229246" y="4988966"/>
            <a:ext cx="263347" cy="263347"/>
          </a:xfrm>
          <a:prstGeom prst="rect">
            <a:avLst/>
          </a:prstGeom>
        </p:spPr>
      </p:pic>
      <p:sp>
        <p:nvSpPr>
          <p:cNvPr id="29" name="Text 24"/>
          <p:cNvSpPr txBox="1"/>
          <p:nvPr/>
        </p:nvSpPr>
        <p:spPr>
          <a:xfrm>
            <a:off x="7744968" y="4846320"/>
            <a:ext cx="1386688"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Cartography</a:t>
            </a:r>
            <a:endParaRPr lang="en-US" sz="1350" dirty="0"/>
          </a:p>
        </p:txBody>
      </p:sp>
      <p:sp>
        <p:nvSpPr>
          <p:cNvPr id="30" name="Shape 25"/>
          <p:cNvSpPr/>
          <p:nvPr/>
        </p:nvSpPr>
        <p:spPr>
          <a:xfrm>
            <a:off x="9204808" y="4846320"/>
            <a:ext cx="548640" cy="548640"/>
          </a:xfrm>
          <a:prstGeom prst="ellipse">
            <a:avLst/>
          </a:prstGeom>
          <a:solidFill>
            <a:srgbClr val="F28C28"/>
          </a:solidFill>
          <a:ln w="12700">
            <a:solidFill>
              <a:srgbClr val="F28C28"/>
            </a:solidFill>
            <a:prstDash val="solid"/>
          </a:ln>
        </p:spPr>
      </p:sp>
      <p:pic>
        <p:nvPicPr>
          <p:cNvPr id="31" name="Image 3" descr="preencoded.png">    </p:cNvPr>
          <p:cNvPicPr>
            <a:picLocks noChangeAspect="1"/>
          </p:cNvPicPr>
          <p:nvPr/>
        </p:nvPicPr>
        <p:blipFill>
          <a:blip r:embed="rId4"/>
          <a:stretch>
            <a:fillRect/>
          </a:stretch>
        </p:blipFill>
        <p:spPr>
          <a:xfrm>
            <a:off x="9347454" y="4988966"/>
            <a:ext cx="263347" cy="263347"/>
          </a:xfrm>
          <a:prstGeom prst="rect">
            <a:avLst/>
          </a:prstGeom>
        </p:spPr>
      </p:pic>
      <p:sp>
        <p:nvSpPr>
          <p:cNvPr id="32" name="Text 26"/>
          <p:cNvSpPr txBox="1"/>
          <p:nvPr/>
        </p:nvSpPr>
        <p:spPr>
          <a:xfrm>
            <a:off x="9863176" y="4846320"/>
            <a:ext cx="1386688"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Agriculture &amp; Food</a:t>
            </a:r>
            <a:endParaRPr lang="en-US" sz="1350" dirty="0"/>
          </a:p>
        </p:txBody>
      </p:sp>
      <p:pic>
        <p:nvPicPr>
          <p:cNvPr id="33" name="Image 4" descr="img/logo_hsc_navy.png">    </p:cNvPr>
          <p:cNvPicPr>
            <a:picLocks noChangeAspect="1"/>
          </p:cNvPicPr>
          <p:nvPr/>
        </p:nvPicPr>
        <p:blipFill>
          <a:blip r:embed="rId5"/>
          <a:stretch>
            <a:fillRect/>
          </a:stretch>
        </p:blipFill>
        <p:spPr>
          <a:xfrm>
            <a:off x="548640" y="6400800"/>
            <a:ext cx="869485" cy="219456"/>
          </a:xfrm>
          <a:prstGeom prst="rect">
            <a:avLst/>
          </a:prstGeom>
        </p:spPr>
      </p:pic>
      <p:sp>
        <p:nvSpPr>
          <p:cNvPr id="34" name="Shape 27"/>
          <p:cNvSpPr/>
          <p:nvPr/>
        </p:nvSpPr>
        <p:spPr>
          <a:xfrm>
            <a:off x="1582717" y="6382512"/>
            <a:ext cx="0" cy="256032"/>
          </a:xfrm>
          <a:prstGeom prst="line">
            <a:avLst/>
          </a:prstGeom>
          <a:noFill/>
          <a:ln w="9525">
            <a:solidFill>
              <a:srgbClr val="C3D1E4"/>
            </a:solidFill>
            <a:prstDash val="solid"/>
          </a:ln>
        </p:spPr>
      </p:sp>
      <p:pic>
        <p:nvPicPr>
          <p:cNvPr id="35" name="Image 5" descr="img/logo_get.png">    </p:cNvPr>
          <p:cNvPicPr>
            <a:picLocks noChangeAspect="1"/>
          </p:cNvPicPr>
          <p:nvPr/>
        </p:nvPicPr>
        <p:blipFill>
          <a:blip r:embed="rId6"/>
          <a:stretch>
            <a:fillRect/>
          </a:stretch>
        </p:blipFill>
        <p:spPr>
          <a:xfrm>
            <a:off x="1747309" y="6377940"/>
            <a:ext cx="924934" cy="265176"/>
          </a:xfrm>
          <a:prstGeom prst="rect">
            <a:avLst/>
          </a:prstGeom>
        </p:spPr>
      </p:pic>
      <p:sp>
        <p:nvSpPr>
          <p:cNvPr id="36" name="Text 28"/>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PURPOSE</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What HSC’s DataHub is for</a:t>
            </a:r>
            <a:endParaRPr lang="en-US" sz="3000" dirty="0"/>
          </a:p>
        </p:txBody>
      </p:sp>
      <p:sp>
        <p:nvSpPr>
          <p:cNvPr id="4" name="Text 2"/>
          <p:cNvSpPr txBox="1"/>
          <p:nvPr/>
        </p:nvSpPr>
        <p:spPr>
          <a:xfrm>
            <a:off x="548640" y="1371600"/>
            <a:ext cx="11094415" cy="731520"/>
          </a:xfrm>
          <a:prstGeom prst="rect">
            <a:avLst/>
          </a:prstGeom>
          <a:noFill/>
          <a:ln/>
        </p:spPr>
        <p:txBody>
          <a:bodyPr wrap="square" lIns="0" tIns="0" rIns="0" bIns="0" rtlCol="0" anchor="t"/>
          <a:lstStyle/>
          <a:p>
            <a:pPr indent="0" marL="0">
              <a:buNone/>
            </a:pPr>
            <a:r>
              <a:rPr lang="en-US" sz="1900" dirty="0">
                <a:solidFill>
                  <a:srgbClr val="1F2937"/>
                </a:solidFill>
                <a:latin typeface="Calibri" pitchFamily="34" charset="0"/>
                <a:ea typeface="Calibri" pitchFamily="34" charset="-122"/>
                <a:cs typeface="Calibri" pitchFamily="34" charset="-120"/>
              </a:rPr>
              <a:t>A system to </a:t>
            </a:r>
            <a:pPr indent="0" marL="0">
              <a:buNone/>
            </a:pPr>
            <a:r>
              <a:rPr lang="en-US" sz="1900" b="1" dirty="0">
                <a:solidFill>
                  <a:srgbClr val="0B2A5B"/>
                </a:solidFill>
                <a:latin typeface="Calibri" pitchFamily="34" charset="0"/>
                <a:ea typeface="Calibri" pitchFamily="34" charset="-122"/>
                <a:cs typeface="Calibri" pitchFamily="34" charset="-120"/>
              </a:rPr>
              <a:t>manage, track and centralise</a:t>
            </a:r>
            <a:pPr indent="0" marL="0">
              <a:buNone/>
            </a:pPr>
            <a:r>
              <a:rPr lang="en-US" sz="1900" dirty="0">
                <a:solidFill>
                  <a:srgbClr val="1F2937"/>
                </a:solidFill>
                <a:latin typeface="Calibri" pitchFamily="34" charset="0"/>
                <a:ea typeface="Calibri" pitchFamily="34" charset="-122"/>
                <a:cs typeface="Calibri" pitchFamily="34" charset="-120"/>
              </a:rPr>
              <a:t> all operations for commercial satellite data acquisition and dissemination in the Greek Public Sector.</a:t>
            </a:r>
            <a:endParaRPr lang="en-US" sz="1900" dirty="0"/>
          </a:p>
        </p:txBody>
      </p:sp>
      <p:sp>
        <p:nvSpPr>
          <p:cNvPr id="5" name="Text 3"/>
          <p:cNvSpPr txBox="1"/>
          <p:nvPr/>
        </p:nvSpPr>
        <p:spPr>
          <a:xfrm>
            <a:off x="548640" y="2103120"/>
            <a:ext cx="11094415" cy="320040"/>
          </a:xfrm>
          <a:prstGeom prst="rect">
            <a:avLst/>
          </a:prstGeom>
          <a:noFill/>
          <a:ln/>
        </p:spPr>
        <p:txBody>
          <a:bodyPr wrap="square" lIns="0" tIns="0" rIns="0" bIns="0" rtlCol="0" anchor="ctr"/>
          <a:lstStyle/>
          <a:p>
            <a:pPr indent="0" marL="0">
              <a:buNone/>
            </a:pPr>
            <a:r>
              <a:rPr lang="en-US" sz="1400" i="1" dirty="0">
                <a:solidFill>
                  <a:srgbClr val="5B6B80"/>
                </a:solidFill>
                <a:latin typeface="Calibri" pitchFamily="34" charset="0"/>
                <a:ea typeface="Calibri" pitchFamily="34" charset="-122"/>
                <a:cs typeface="Calibri" pitchFamily="34" charset="-120"/>
              </a:rPr>
              <a:t>It is the central tool HSC uses to receive and process order requests, and to document and catalogue every deliverable.</a:t>
            </a:r>
            <a:endParaRPr lang="en-US" sz="1400" dirty="0"/>
          </a:p>
        </p:txBody>
      </p:sp>
      <p:sp>
        <p:nvSpPr>
          <p:cNvPr id="6" name="Shape 4"/>
          <p:cNvSpPr/>
          <p:nvPr/>
        </p:nvSpPr>
        <p:spPr>
          <a:xfrm>
            <a:off x="548640" y="2606040"/>
            <a:ext cx="2240280" cy="2057400"/>
          </a:xfrm>
          <a:prstGeom prst="roundRect">
            <a:avLst>
              <a:gd name="adj" fmla="val 3556"/>
            </a:avLst>
          </a:prstGeom>
          <a:solidFill>
            <a:srgbClr val="EAF0F8"/>
          </a:solidFill>
          <a:ln w="12700">
            <a:solidFill>
              <a:srgbClr val="EAF0F8"/>
            </a:solidFill>
            <a:prstDash val="solid"/>
          </a:ln>
        </p:spPr>
      </p:sp>
      <p:sp>
        <p:nvSpPr>
          <p:cNvPr id="7" name="Shape 5"/>
          <p:cNvSpPr/>
          <p:nvPr/>
        </p:nvSpPr>
        <p:spPr>
          <a:xfrm>
            <a:off x="1348740" y="2880360"/>
            <a:ext cx="640080" cy="640080"/>
          </a:xfrm>
          <a:prstGeom prst="ellipse">
            <a:avLst/>
          </a:prstGeom>
          <a:solidFill>
            <a:srgbClr val="0B2A5B"/>
          </a:solidFill>
          <a:ln w="12700">
            <a:solidFill>
              <a:srgbClr val="0B2A5B"/>
            </a:solidFill>
            <a:prstDash val="solid"/>
          </a:ln>
        </p:spPr>
      </p:sp>
      <p:pic>
        <p:nvPicPr>
          <p:cNvPr id="8" name="Image 0" descr="preencoded.png">    </p:cNvPr>
          <p:cNvPicPr>
            <a:picLocks noChangeAspect="1"/>
          </p:cNvPicPr>
          <p:nvPr/>
        </p:nvPicPr>
        <p:blipFill>
          <a:blip r:embed="rId1"/>
          <a:stretch>
            <a:fillRect/>
          </a:stretch>
        </p:blipFill>
        <p:spPr>
          <a:xfrm>
            <a:off x="1515161" y="3046781"/>
            <a:ext cx="307238" cy="307238"/>
          </a:xfrm>
          <a:prstGeom prst="rect">
            <a:avLst/>
          </a:prstGeom>
        </p:spPr>
      </p:pic>
      <p:sp>
        <p:nvSpPr>
          <p:cNvPr id="9" name="Text 6"/>
          <p:cNvSpPr txBox="1"/>
          <p:nvPr/>
        </p:nvSpPr>
        <p:spPr>
          <a:xfrm>
            <a:off x="685800" y="3611880"/>
            <a:ext cx="1965960" cy="1051560"/>
          </a:xfrm>
          <a:prstGeom prst="rect">
            <a:avLst/>
          </a:prstGeom>
          <a:noFill/>
          <a:ln/>
        </p:spPr>
        <p:txBody>
          <a:bodyPr wrap="square" lIns="0" tIns="0" rIns="0" bIns="0" rtlCol="0" anchor="t"/>
          <a:lstStyle/>
          <a:p>
            <a:pPr algn="ctr" indent="0" marL="0">
              <a:buNone/>
            </a:pPr>
            <a:r>
              <a:rPr lang="en-US" sz="1500" b="1" dirty="0">
                <a:solidFill>
                  <a:srgbClr val="0B2A5B"/>
                </a:solidFill>
                <a:latin typeface="Calibri" pitchFamily="34" charset="0"/>
                <a:ea typeface="Calibri" pitchFamily="34" charset="-122"/>
                <a:cs typeface="Calibri" pitchFamily="34" charset="-120"/>
              </a:rPr>
              <a:t>Public Sector users</a:t>
            </a:r>
            <a:endParaRPr lang="en-US" sz="1500" dirty="0"/>
          </a:p>
          <a:p>
            <a:pPr algn="ctr" indent="0" marL="0">
              <a:buNone/>
            </a:pPr>
            <a:r>
              <a:rPr lang="en-US" sz="1150" dirty="0">
                <a:solidFill>
                  <a:srgbClr val="5B6B80"/>
                </a:solidFill>
                <a:latin typeface="Calibri" pitchFamily="34" charset="0"/>
                <a:ea typeface="Calibri" pitchFamily="34" charset="-122"/>
                <a:cs typeface="Calibri" pitchFamily="34" charset="-120"/>
              </a:rPr>
              <a:t>public bodies and the scientific community</a:t>
            </a:r>
            <a:endParaRPr lang="en-US" sz="1500" dirty="0"/>
          </a:p>
        </p:txBody>
      </p:sp>
      <p:sp>
        <p:nvSpPr>
          <p:cNvPr id="10" name="Shape 7"/>
          <p:cNvSpPr/>
          <p:nvPr/>
        </p:nvSpPr>
        <p:spPr>
          <a:xfrm>
            <a:off x="9402775" y="2606040"/>
            <a:ext cx="2240280" cy="2057400"/>
          </a:xfrm>
          <a:prstGeom prst="roundRect">
            <a:avLst>
              <a:gd name="adj" fmla="val 3556"/>
            </a:avLst>
          </a:prstGeom>
          <a:solidFill>
            <a:srgbClr val="EAF0F8"/>
          </a:solidFill>
          <a:ln w="12700">
            <a:solidFill>
              <a:srgbClr val="EAF0F8"/>
            </a:solidFill>
            <a:prstDash val="solid"/>
          </a:ln>
        </p:spPr>
      </p:sp>
      <p:sp>
        <p:nvSpPr>
          <p:cNvPr id="11" name="Shape 8"/>
          <p:cNvSpPr/>
          <p:nvPr/>
        </p:nvSpPr>
        <p:spPr>
          <a:xfrm>
            <a:off x="10202875" y="2880360"/>
            <a:ext cx="640080" cy="640080"/>
          </a:xfrm>
          <a:prstGeom prst="ellipse">
            <a:avLst/>
          </a:prstGeom>
          <a:solidFill>
            <a:srgbClr val="0B2A5B"/>
          </a:solidFill>
          <a:ln w="12700">
            <a:solidFill>
              <a:srgbClr val="0B2A5B"/>
            </a:solidFill>
            <a:prstDash val="solid"/>
          </a:ln>
        </p:spPr>
      </p:sp>
      <p:pic>
        <p:nvPicPr>
          <p:cNvPr id="12" name="Image 1" descr="preencoded.png">    </p:cNvPr>
          <p:cNvPicPr>
            <a:picLocks noChangeAspect="1"/>
          </p:cNvPicPr>
          <p:nvPr/>
        </p:nvPicPr>
        <p:blipFill>
          <a:blip r:embed="rId2"/>
          <a:stretch>
            <a:fillRect/>
          </a:stretch>
        </p:blipFill>
        <p:spPr>
          <a:xfrm>
            <a:off x="10369296" y="3046781"/>
            <a:ext cx="307238" cy="307238"/>
          </a:xfrm>
          <a:prstGeom prst="rect">
            <a:avLst/>
          </a:prstGeom>
        </p:spPr>
      </p:pic>
      <p:sp>
        <p:nvSpPr>
          <p:cNvPr id="13" name="Text 9"/>
          <p:cNvSpPr txBox="1"/>
          <p:nvPr/>
        </p:nvSpPr>
        <p:spPr>
          <a:xfrm>
            <a:off x="9539935" y="3611880"/>
            <a:ext cx="1965960" cy="1051560"/>
          </a:xfrm>
          <a:prstGeom prst="rect">
            <a:avLst/>
          </a:prstGeom>
          <a:noFill/>
          <a:ln/>
        </p:spPr>
        <p:txBody>
          <a:bodyPr wrap="square" lIns="0" tIns="0" rIns="0" bIns="0" rtlCol="0" anchor="t"/>
          <a:lstStyle/>
          <a:p>
            <a:pPr algn="ctr" indent="0" marL="0">
              <a:buNone/>
            </a:pPr>
            <a:r>
              <a:rPr lang="en-US" sz="1500" b="1" dirty="0">
                <a:solidFill>
                  <a:srgbClr val="0B2A5B"/>
                </a:solidFill>
                <a:latin typeface="Calibri" pitchFamily="34" charset="0"/>
                <a:ea typeface="Calibri" pitchFamily="34" charset="-122"/>
                <a:cs typeface="Calibri" pitchFamily="34" charset="-120"/>
              </a:rPr>
              <a:t>Commercial providers</a:t>
            </a:r>
            <a:endParaRPr lang="en-US" sz="1500" dirty="0"/>
          </a:p>
          <a:p>
            <a:pPr algn="ctr" indent="0" marL="0">
              <a:buNone/>
            </a:pPr>
            <a:r>
              <a:rPr lang="en-US" sz="1150" dirty="0">
                <a:solidFill>
                  <a:srgbClr val="5B6B80"/>
                </a:solidFill>
                <a:latin typeface="Calibri" pitchFamily="34" charset="0"/>
                <a:ea typeface="Calibri" pitchFamily="34" charset="-122"/>
                <a:cs typeface="Calibri" pitchFamily="34" charset="-120"/>
              </a:rPr>
              <a:t>optical, thermal and SAR satellite operators</a:t>
            </a:r>
            <a:endParaRPr lang="en-US" sz="1500" dirty="0"/>
          </a:p>
        </p:txBody>
      </p:sp>
      <p:sp>
        <p:nvSpPr>
          <p:cNvPr id="14" name="Shape 10"/>
          <p:cNvSpPr/>
          <p:nvPr/>
        </p:nvSpPr>
        <p:spPr>
          <a:xfrm>
            <a:off x="3855568" y="2606040"/>
            <a:ext cx="4480560" cy="2057400"/>
          </a:xfrm>
          <a:prstGeom prst="roundRect">
            <a:avLst>
              <a:gd name="adj" fmla="val 3556"/>
            </a:avLst>
          </a:prstGeom>
          <a:solidFill>
            <a:srgbClr val="0B2A5B"/>
          </a:solidFill>
          <a:ln w="12700">
            <a:solidFill>
              <a:srgbClr val="0B2A5B"/>
            </a:solidFill>
            <a:prstDash val="solid"/>
          </a:ln>
        </p:spPr>
      </p:sp>
      <p:sp>
        <p:nvSpPr>
          <p:cNvPr id="15" name="Text 11"/>
          <p:cNvSpPr txBox="1"/>
          <p:nvPr/>
        </p:nvSpPr>
        <p:spPr>
          <a:xfrm>
            <a:off x="4084168" y="2743200"/>
            <a:ext cx="4023360" cy="384048"/>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HSC’s DataHub</a:t>
            </a:r>
            <a:endParaRPr lang="en-US" sz="1700" dirty="0"/>
          </a:p>
        </p:txBody>
      </p:sp>
      <p:sp>
        <p:nvSpPr>
          <p:cNvPr id="16" name="Shape 12"/>
          <p:cNvSpPr/>
          <p:nvPr/>
        </p:nvSpPr>
        <p:spPr>
          <a:xfrm>
            <a:off x="4084168" y="3227832"/>
            <a:ext cx="1943100" cy="621792"/>
          </a:xfrm>
          <a:prstGeom prst="roundRect">
            <a:avLst>
              <a:gd name="adj" fmla="val 8824"/>
            </a:avLst>
          </a:prstGeom>
          <a:solidFill>
            <a:srgbClr val="1B4A8C"/>
          </a:solidFill>
          <a:ln w="12700">
            <a:solidFill>
              <a:srgbClr val="1B4A8C"/>
            </a:solidFill>
            <a:prstDash val="solid"/>
          </a:ln>
        </p:spPr>
      </p:sp>
      <p:sp>
        <p:nvSpPr>
          <p:cNvPr id="17" name="Shape 13"/>
          <p:cNvSpPr/>
          <p:nvPr/>
        </p:nvSpPr>
        <p:spPr>
          <a:xfrm>
            <a:off x="4193896" y="3337560"/>
            <a:ext cx="402336" cy="402336"/>
          </a:xfrm>
          <a:prstGeom prst="ellipse">
            <a:avLst/>
          </a:prstGeom>
          <a:solidFill>
            <a:srgbClr val="F28C28"/>
          </a:solidFill>
          <a:ln w="12700">
            <a:solidFill>
              <a:srgbClr val="F28C28"/>
            </a:solidFill>
            <a:prstDash val="solid"/>
          </a:ln>
        </p:spPr>
      </p:sp>
      <p:pic>
        <p:nvPicPr>
          <p:cNvPr id="18" name="Image 2" descr="preencoded.png">    </p:cNvPr>
          <p:cNvPicPr>
            <a:picLocks noChangeAspect="1"/>
          </p:cNvPicPr>
          <p:nvPr/>
        </p:nvPicPr>
        <p:blipFill>
          <a:blip r:embed="rId3"/>
          <a:stretch>
            <a:fillRect/>
          </a:stretch>
        </p:blipFill>
        <p:spPr>
          <a:xfrm>
            <a:off x="4298503" y="3442167"/>
            <a:ext cx="193121" cy="193121"/>
          </a:xfrm>
          <a:prstGeom prst="rect">
            <a:avLst/>
          </a:prstGeom>
        </p:spPr>
      </p:pic>
      <p:sp>
        <p:nvSpPr>
          <p:cNvPr id="19" name="Text 14"/>
          <p:cNvSpPr txBox="1"/>
          <p:nvPr/>
        </p:nvSpPr>
        <p:spPr>
          <a:xfrm>
            <a:off x="4687672" y="3227832"/>
            <a:ext cx="1284732" cy="621792"/>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Receive &amp; approve requests</a:t>
            </a:r>
            <a:endParaRPr lang="en-US" sz="1250" dirty="0"/>
          </a:p>
        </p:txBody>
      </p:sp>
      <p:sp>
        <p:nvSpPr>
          <p:cNvPr id="20" name="Shape 15"/>
          <p:cNvSpPr/>
          <p:nvPr/>
        </p:nvSpPr>
        <p:spPr>
          <a:xfrm>
            <a:off x="6164428" y="3227832"/>
            <a:ext cx="1943100" cy="621792"/>
          </a:xfrm>
          <a:prstGeom prst="roundRect">
            <a:avLst>
              <a:gd name="adj" fmla="val 8824"/>
            </a:avLst>
          </a:prstGeom>
          <a:solidFill>
            <a:srgbClr val="1B4A8C"/>
          </a:solidFill>
          <a:ln w="12700">
            <a:solidFill>
              <a:srgbClr val="1B4A8C"/>
            </a:solidFill>
            <a:prstDash val="solid"/>
          </a:ln>
        </p:spPr>
      </p:sp>
      <p:sp>
        <p:nvSpPr>
          <p:cNvPr id="21" name="Shape 16"/>
          <p:cNvSpPr/>
          <p:nvPr/>
        </p:nvSpPr>
        <p:spPr>
          <a:xfrm>
            <a:off x="6274156" y="3337560"/>
            <a:ext cx="402336" cy="402336"/>
          </a:xfrm>
          <a:prstGeom prst="ellipse">
            <a:avLst/>
          </a:prstGeom>
          <a:solidFill>
            <a:srgbClr val="F28C28"/>
          </a:solidFill>
          <a:ln w="12700">
            <a:solidFill>
              <a:srgbClr val="F28C28"/>
            </a:solidFill>
            <a:prstDash val="solid"/>
          </a:ln>
        </p:spPr>
      </p:sp>
      <p:pic>
        <p:nvPicPr>
          <p:cNvPr id="22" name="Image 3" descr="preencoded.png">    </p:cNvPr>
          <p:cNvPicPr>
            <a:picLocks noChangeAspect="1"/>
          </p:cNvPicPr>
          <p:nvPr/>
        </p:nvPicPr>
        <p:blipFill>
          <a:blip r:embed="rId4"/>
          <a:stretch>
            <a:fillRect/>
          </a:stretch>
        </p:blipFill>
        <p:spPr>
          <a:xfrm>
            <a:off x="6378763" y="3442167"/>
            <a:ext cx="193121" cy="193121"/>
          </a:xfrm>
          <a:prstGeom prst="rect">
            <a:avLst/>
          </a:prstGeom>
        </p:spPr>
      </p:pic>
      <p:sp>
        <p:nvSpPr>
          <p:cNvPr id="23" name="Text 17"/>
          <p:cNvSpPr txBox="1"/>
          <p:nvPr/>
        </p:nvSpPr>
        <p:spPr>
          <a:xfrm>
            <a:off x="6767932" y="3227832"/>
            <a:ext cx="1284732" cy="621792"/>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Track every order</a:t>
            </a:r>
            <a:endParaRPr lang="en-US" sz="1250" dirty="0"/>
          </a:p>
        </p:txBody>
      </p:sp>
      <p:sp>
        <p:nvSpPr>
          <p:cNvPr id="24" name="Shape 18"/>
          <p:cNvSpPr/>
          <p:nvPr/>
        </p:nvSpPr>
        <p:spPr>
          <a:xfrm>
            <a:off x="4084168" y="3941064"/>
            <a:ext cx="1943100" cy="621792"/>
          </a:xfrm>
          <a:prstGeom prst="roundRect">
            <a:avLst>
              <a:gd name="adj" fmla="val 8824"/>
            </a:avLst>
          </a:prstGeom>
          <a:solidFill>
            <a:srgbClr val="1B4A8C"/>
          </a:solidFill>
          <a:ln w="12700">
            <a:solidFill>
              <a:srgbClr val="1B4A8C"/>
            </a:solidFill>
            <a:prstDash val="solid"/>
          </a:ln>
        </p:spPr>
      </p:sp>
      <p:sp>
        <p:nvSpPr>
          <p:cNvPr id="25" name="Shape 19"/>
          <p:cNvSpPr/>
          <p:nvPr/>
        </p:nvSpPr>
        <p:spPr>
          <a:xfrm>
            <a:off x="4193896" y="4050792"/>
            <a:ext cx="402336" cy="402336"/>
          </a:xfrm>
          <a:prstGeom prst="ellipse">
            <a:avLst/>
          </a:prstGeom>
          <a:solidFill>
            <a:srgbClr val="F28C28"/>
          </a:solidFill>
          <a:ln w="12700">
            <a:solidFill>
              <a:srgbClr val="F28C28"/>
            </a:solidFill>
            <a:prstDash val="solid"/>
          </a:ln>
        </p:spPr>
      </p:sp>
      <p:pic>
        <p:nvPicPr>
          <p:cNvPr id="26" name="Image 4" descr="preencoded.png">    </p:cNvPr>
          <p:cNvPicPr>
            <a:picLocks noChangeAspect="1"/>
          </p:cNvPicPr>
          <p:nvPr/>
        </p:nvPicPr>
        <p:blipFill>
          <a:blip r:embed="rId5"/>
          <a:stretch>
            <a:fillRect/>
          </a:stretch>
        </p:blipFill>
        <p:spPr>
          <a:xfrm>
            <a:off x="4298503" y="4155399"/>
            <a:ext cx="193121" cy="193121"/>
          </a:xfrm>
          <a:prstGeom prst="rect">
            <a:avLst/>
          </a:prstGeom>
        </p:spPr>
      </p:pic>
      <p:sp>
        <p:nvSpPr>
          <p:cNvPr id="27" name="Text 20"/>
          <p:cNvSpPr txBox="1"/>
          <p:nvPr/>
        </p:nvSpPr>
        <p:spPr>
          <a:xfrm>
            <a:off x="4687672" y="3941064"/>
            <a:ext cx="1284732" cy="621792"/>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Catalogue deliverables</a:t>
            </a:r>
            <a:endParaRPr lang="en-US" sz="1250" dirty="0"/>
          </a:p>
        </p:txBody>
      </p:sp>
      <p:sp>
        <p:nvSpPr>
          <p:cNvPr id="28" name="Shape 21"/>
          <p:cNvSpPr/>
          <p:nvPr/>
        </p:nvSpPr>
        <p:spPr>
          <a:xfrm>
            <a:off x="6164428" y="3941064"/>
            <a:ext cx="1943100" cy="621792"/>
          </a:xfrm>
          <a:prstGeom prst="roundRect">
            <a:avLst>
              <a:gd name="adj" fmla="val 8824"/>
            </a:avLst>
          </a:prstGeom>
          <a:solidFill>
            <a:srgbClr val="1B4A8C"/>
          </a:solidFill>
          <a:ln w="12700">
            <a:solidFill>
              <a:srgbClr val="1B4A8C"/>
            </a:solidFill>
            <a:prstDash val="solid"/>
          </a:ln>
        </p:spPr>
      </p:sp>
      <p:sp>
        <p:nvSpPr>
          <p:cNvPr id="29" name="Shape 22"/>
          <p:cNvSpPr/>
          <p:nvPr/>
        </p:nvSpPr>
        <p:spPr>
          <a:xfrm>
            <a:off x="6274156" y="4050792"/>
            <a:ext cx="402336" cy="402336"/>
          </a:xfrm>
          <a:prstGeom prst="ellipse">
            <a:avLst/>
          </a:prstGeom>
          <a:solidFill>
            <a:srgbClr val="F28C28"/>
          </a:solidFill>
          <a:ln w="12700">
            <a:solidFill>
              <a:srgbClr val="F28C28"/>
            </a:solidFill>
            <a:prstDash val="solid"/>
          </a:ln>
        </p:spPr>
      </p:sp>
      <p:pic>
        <p:nvPicPr>
          <p:cNvPr id="30" name="Image 5" descr="preencoded.png">    </p:cNvPr>
          <p:cNvPicPr>
            <a:picLocks noChangeAspect="1"/>
          </p:cNvPicPr>
          <p:nvPr/>
        </p:nvPicPr>
        <p:blipFill>
          <a:blip r:embed="rId6"/>
          <a:stretch>
            <a:fillRect/>
          </a:stretch>
        </p:blipFill>
        <p:spPr>
          <a:xfrm>
            <a:off x="6378763" y="4155399"/>
            <a:ext cx="193121" cy="193121"/>
          </a:xfrm>
          <a:prstGeom prst="rect">
            <a:avLst/>
          </a:prstGeom>
        </p:spPr>
      </p:pic>
      <p:sp>
        <p:nvSpPr>
          <p:cNvPr id="31" name="Text 23"/>
          <p:cNvSpPr txBox="1"/>
          <p:nvPr/>
        </p:nvSpPr>
        <p:spPr>
          <a:xfrm>
            <a:off x="6767932" y="3941064"/>
            <a:ext cx="1284732" cy="621792"/>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Disseminate products</a:t>
            </a:r>
            <a:endParaRPr lang="en-US" sz="1250" dirty="0"/>
          </a:p>
        </p:txBody>
      </p:sp>
      <p:sp>
        <p:nvSpPr>
          <p:cNvPr id="32" name="Shape 24"/>
          <p:cNvSpPr/>
          <p:nvPr/>
        </p:nvSpPr>
        <p:spPr>
          <a:xfrm>
            <a:off x="2834640" y="3566160"/>
            <a:ext cx="975208" cy="914"/>
          </a:xfrm>
          <a:prstGeom prst="line">
            <a:avLst/>
          </a:prstGeom>
          <a:noFill/>
          <a:ln w="19050">
            <a:solidFill>
              <a:srgbClr val="F28C28"/>
            </a:solidFill>
            <a:prstDash val="solid"/>
            <a:tailEnd type="triangle"/>
          </a:ln>
        </p:spPr>
      </p:sp>
      <p:sp>
        <p:nvSpPr>
          <p:cNvPr id="33" name="Text 25"/>
          <p:cNvSpPr txBox="1"/>
          <p:nvPr/>
        </p:nvSpPr>
        <p:spPr>
          <a:xfrm>
            <a:off x="2788920" y="3273552"/>
            <a:ext cx="1066648" cy="256032"/>
          </a:xfrm>
          <a:prstGeom prst="rect">
            <a:avLst/>
          </a:prstGeom>
          <a:noFill/>
          <a:ln/>
        </p:spPr>
        <p:txBody>
          <a:bodyPr wrap="square" lIns="0" tIns="0" rIns="0" bIns="0" rtlCol="0" anchor="ctr"/>
          <a:lstStyle/>
          <a:p>
            <a:pPr algn="ctr" indent="0" marL="0">
              <a:buNone/>
            </a:pPr>
            <a:r>
              <a:rPr lang="en-US" sz="1100" b="1" dirty="0">
                <a:solidFill>
                  <a:srgbClr val="0B2A5B"/>
                </a:solidFill>
                <a:latin typeface="Calibri" pitchFamily="34" charset="0"/>
                <a:ea typeface="Calibri" pitchFamily="34" charset="-122"/>
                <a:cs typeface="Calibri" pitchFamily="34" charset="-120"/>
              </a:rPr>
              <a:t>order requests</a:t>
            </a:r>
            <a:endParaRPr lang="en-US" sz="1100" dirty="0"/>
          </a:p>
        </p:txBody>
      </p:sp>
      <p:sp>
        <p:nvSpPr>
          <p:cNvPr id="34" name="Shape 26"/>
          <p:cNvSpPr/>
          <p:nvPr/>
        </p:nvSpPr>
        <p:spPr>
          <a:xfrm flipH="1">
            <a:off x="2834640" y="4434840"/>
            <a:ext cx="975208" cy="914"/>
          </a:xfrm>
          <a:prstGeom prst="line">
            <a:avLst/>
          </a:prstGeom>
          <a:noFill/>
          <a:ln w="19050">
            <a:solidFill>
              <a:srgbClr val="1B4A8C"/>
            </a:solidFill>
            <a:prstDash val="solid"/>
            <a:tailEnd type="triangle"/>
          </a:ln>
        </p:spPr>
      </p:sp>
      <p:sp>
        <p:nvSpPr>
          <p:cNvPr id="35" name="Text 27"/>
          <p:cNvSpPr txBox="1"/>
          <p:nvPr/>
        </p:nvSpPr>
        <p:spPr>
          <a:xfrm>
            <a:off x="2788920" y="4142232"/>
            <a:ext cx="1066648" cy="256032"/>
          </a:xfrm>
          <a:prstGeom prst="rect">
            <a:avLst/>
          </a:prstGeom>
          <a:noFill/>
          <a:ln/>
        </p:spPr>
        <p:txBody>
          <a:bodyPr wrap="square" lIns="0" tIns="0" rIns="0" bIns="0" rtlCol="0" anchor="ctr"/>
          <a:lstStyle/>
          <a:p>
            <a:pPr algn="ctr" indent="0" marL="0">
              <a:buNone/>
            </a:pPr>
            <a:r>
              <a:rPr lang="en-US" sz="1100" b="1" dirty="0">
                <a:solidFill>
                  <a:srgbClr val="0B2A5B"/>
                </a:solidFill>
                <a:latin typeface="Calibri" pitchFamily="34" charset="0"/>
                <a:ea typeface="Calibri" pitchFamily="34" charset="-122"/>
                <a:cs typeface="Calibri" pitchFamily="34" charset="-120"/>
              </a:rPr>
              <a:t>products</a:t>
            </a:r>
            <a:endParaRPr lang="en-US" sz="1100" dirty="0"/>
          </a:p>
        </p:txBody>
      </p:sp>
      <p:sp>
        <p:nvSpPr>
          <p:cNvPr id="36" name="Shape 28"/>
          <p:cNvSpPr/>
          <p:nvPr/>
        </p:nvSpPr>
        <p:spPr>
          <a:xfrm>
            <a:off x="8381848" y="3566160"/>
            <a:ext cx="975208" cy="914"/>
          </a:xfrm>
          <a:prstGeom prst="line">
            <a:avLst/>
          </a:prstGeom>
          <a:noFill/>
          <a:ln w="19050">
            <a:solidFill>
              <a:srgbClr val="F28C28"/>
            </a:solidFill>
            <a:prstDash val="solid"/>
            <a:tailEnd type="triangle"/>
          </a:ln>
        </p:spPr>
      </p:sp>
      <p:sp>
        <p:nvSpPr>
          <p:cNvPr id="37" name="Text 29"/>
          <p:cNvSpPr txBox="1"/>
          <p:nvPr/>
        </p:nvSpPr>
        <p:spPr>
          <a:xfrm>
            <a:off x="8336128" y="3273552"/>
            <a:ext cx="1066648" cy="256032"/>
          </a:xfrm>
          <a:prstGeom prst="rect">
            <a:avLst/>
          </a:prstGeom>
          <a:noFill/>
          <a:ln/>
        </p:spPr>
        <p:txBody>
          <a:bodyPr wrap="square" lIns="0" tIns="0" rIns="0" bIns="0" rtlCol="0" anchor="ctr"/>
          <a:lstStyle/>
          <a:p>
            <a:pPr algn="ctr" indent="0" marL="0">
              <a:buNone/>
            </a:pPr>
            <a:r>
              <a:rPr lang="en-US" sz="1100" b="1" dirty="0">
                <a:solidFill>
                  <a:srgbClr val="0B2A5B"/>
                </a:solidFill>
                <a:latin typeface="Calibri" pitchFamily="34" charset="0"/>
                <a:ea typeface="Calibri" pitchFamily="34" charset="-122"/>
                <a:cs typeface="Calibri" pitchFamily="34" charset="-120"/>
              </a:rPr>
              <a:t>tasking orders</a:t>
            </a:r>
            <a:endParaRPr lang="en-US" sz="1100" dirty="0"/>
          </a:p>
        </p:txBody>
      </p:sp>
      <p:sp>
        <p:nvSpPr>
          <p:cNvPr id="38" name="Shape 30"/>
          <p:cNvSpPr/>
          <p:nvPr/>
        </p:nvSpPr>
        <p:spPr>
          <a:xfrm flipH="1">
            <a:off x="8381848" y="4434840"/>
            <a:ext cx="975208" cy="914"/>
          </a:xfrm>
          <a:prstGeom prst="line">
            <a:avLst/>
          </a:prstGeom>
          <a:noFill/>
          <a:ln w="19050">
            <a:solidFill>
              <a:srgbClr val="1B4A8C"/>
            </a:solidFill>
            <a:prstDash val="solid"/>
            <a:tailEnd type="triangle"/>
          </a:ln>
        </p:spPr>
      </p:sp>
      <p:sp>
        <p:nvSpPr>
          <p:cNvPr id="39" name="Text 31"/>
          <p:cNvSpPr txBox="1"/>
          <p:nvPr/>
        </p:nvSpPr>
        <p:spPr>
          <a:xfrm>
            <a:off x="8336128" y="4142232"/>
            <a:ext cx="1066648" cy="256032"/>
          </a:xfrm>
          <a:prstGeom prst="rect">
            <a:avLst/>
          </a:prstGeom>
          <a:noFill/>
          <a:ln/>
        </p:spPr>
        <p:txBody>
          <a:bodyPr wrap="square" lIns="0" tIns="0" rIns="0" bIns="0" rtlCol="0" anchor="ctr"/>
          <a:lstStyle/>
          <a:p>
            <a:pPr algn="ctr" indent="0" marL="0">
              <a:buNone/>
            </a:pPr>
            <a:r>
              <a:rPr lang="en-US" sz="1100" b="1" dirty="0">
                <a:solidFill>
                  <a:srgbClr val="0B2A5B"/>
                </a:solidFill>
                <a:latin typeface="Calibri" pitchFamily="34" charset="0"/>
                <a:ea typeface="Calibri" pitchFamily="34" charset="-122"/>
                <a:cs typeface="Calibri" pitchFamily="34" charset="-120"/>
              </a:rPr>
              <a:t>deliveries</a:t>
            </a:r>
            <a:endParaRPr lang="en-US" sz="1100" dirty="0"/>
          </a:p>
        </p:txBody>
      </p:sp>
      <p:sp>
        <p:nvSpPr>
          <p:cNvPr id="40" name="Shape 32"/>
          <p:cNvSpPr/>
          <p:nvPr/>
        </p:nvSpPr>
        <p:spPr>
          <a:xfrm>
            <a:off x="548640" y="4956048"/>
            <a:ext cx="54864" cy="960120"/>
          </a:xfrm>
          <a:prstGeom prst="rect">
            <a:avLst/>
          </a:prstGeom>
          <a:solidFill>
            <a:srgbClr val="F28C28"/>
          </a:solidFill>
          <a:ln w="12700">
            <a:solidFill>
              <a:srgbClr val="F28C28"/>
            </a:solidFill>
            <a:prstDash val="solid"/>
          </a:ln>
        </p:spPr>
      </p:sp>
      <p:sp>
        <p:nvSpPr>
          <p:cNvPr id="41" name="Text 33"/>
          <p:cNvSpPr txBox="1"/>
          <p:nvPr/>
        </p:nvSpPr>
        <p:spPr>
          <a:xfrm>
            <a:off x="749808" y="4937760"/>
            <a:ext cx="3286658" cy="1234440"/>
          </a:xfrm>
          <a:prstGeom prst="rect">
            <a:avLst/>
          </a:prstGeom>
          <a:noFill/>
          <a:ln/>
        </p:spPr>
        <p:txBody>
          <a:bodyPr wrap="square" lIns="0" tIns="0" rIns="0" bIns="0" rtlCol="0" anchor="t"/>
          <a:lstStyle/>
          <a:p>
            <a:pPr indent="0" marL="0">
              <a:buNone/>
            </a:pPr>
            <a:r>
              <a:rPr lang="en-US" sz="1700" b="1" dirty="0">
                <a:solidFill>
                  <a:srgbClr val="0B2A5B"/>
                </a:solidFill>
                <a:latin typeface="Calibri" pitchFamily="34" charset="0"/>
                <a:ea typeface="Calibri" pitchFamily="34" charset="-122"/>
                <a:cs typeface="Calibri" pitchFamily="34" charset="-120"/>
              </a:rPr>
              <a:t>Manage</a:t>
            </a:r>
            <a:endParaRPr lang="en-US" sz="1700" dirty="0"/>
          </a:p>
          <a:p>
            <a:pPr indent="0" marL="0">
              <a:buNone/>
            </a:pPr>
            <a:r>
              <a:rPr lang="en-US" sz="1300" dirty="0">
                <a:solidFill>
                  <a:srgbClr val="1F2937"/>
                </a:solidFill>
                <a:latin typeface="Calibri" pitchFamily="34" charset="0"/>
                <a:ea typeface="Calibri" pitchFamily="34" charset="-122"/>
                <a:cs typeface="Calibri" pitchFamily="34" charset="-120"/>
              </a:rPr>
              <a:t>Every order request, from submission and approval to fulfilment, through configurable workflows</a:t>
            </a:r>
            <a:endParaRPr lang="en-US" sz="1700" dirty="0"/>
          </a:p>
        </p:txBody>
      </p:sp>
      <p:sp>
        <p:nvSpPr>
          <p:cNvPr id="42" name="Shape 34"/>
          <p:cNvSpPr/>
          <p:nvPr/>
        </p:nvSpPr>
        <p:spPr>
          <a:xfrm>
            <a:off x="4338218" y="4956048"/>
            <a:ext cx="54864" cy="960120"/>
          </a:xfrm>
          <a:prstGeom prst="rect">
            <a:avLst/>
          </a:prstGeom>
          <a:solidFill>
            <a:srgbClr val="F28C28"/>
          </a:solidFill>
          <a:ln w="12700">
            <a:solidFill>
              <a:srgbClr val="F28C28"/>
            </a:solidFill>
            <a:prstDash val="solid"/>
          </a:ln>
        </p:spPr>
      </p:sp>
      <p:sp>
        <p:nvSpPr>
          <p:cNvPr id="43" name="Text 35"/>
          <p:cNvSpPr txBox="1"/>
          <p:nvPr/>
        </p:nvSpPr>
        <p:spPr>
          <a:xfrm>
            <a:off x="4539386" y="4937760"/>
            <a:ext cx="3286658" cy="1234440"/>
          </a:xfrm>
          <a:prstGeom prst="rect">
            <a:avLst/>
          </a:prstGeom>
          <a:noFill/>
          <a:ln/>
        </p:spPr>
        <p:txBody>
          <a:bodyPr wrap="square" lIns="0" tIns="0" rIns="0" bIns="0" rtlCol="0" anchor="t"/>
          <a:lstStyle/>
          <a:p>
            <a:pPr indent="0" marL="0">
              <a:buNone/>
            </a:pPr>
            <a:r>
              <a:rPr lang="en-US" sz="1700" b="1" dirty="0">
                <a:solidFill>
                  <a:srgbClr val="0B2A5B"/>
                </a:solidFill>
                <a:latin typeface="Calibri" pitchFamily="34" charset="0"/>
                <a:ea typeface="Calibri" pitchFamily="34" charset="-122"/>
                <a:cs typeface="Calibri" pitchFamily="34" charset="-120"/>
              </a:rPr>
              <a:t>Track</a:t>
            </a:r>
            <a:endParaRPr lang="en-US" sz="1700" dirty="0"/>
          </a:p>
          <a:p>
            <a:pPr indent="0" marL="0">
              <a:buNone/>
            </a:pPr>
            <a:r>
              <a:rPr lang="en-US" sz="1300" dirty="0">
                <a:solidFill>
                  <a:srgbClr val="1F2937"/>
                </a:solidFill>
                <a:latin typeface="Calibri" pitchFamily="34" charset="0"/>
                <a:ea typeface="Calibri" pitchFamily="34" charset="-122"/>
                <a:cs typeface="Calibri" pitchFamily="34" charset="-120"/>
              </a:rPr>
              <a:t>Each stage recorded with timestamps and visible to requesters and HSC staff</a:t>
            </a:r>
            <a:endParaRPr lang="en-US" sz="1700" dirty="0"/>
          </a:p>
        </p:txBody>
      </p:sp>
      <p:sp>
        <p:nvSpPr>
          <p:cNvPr id="44" name="Shape 36"/>
          <p:cNvSpPr/>
          <p:nvPr/>
        </p:nvSpPr>
        <p:spPr>
          <a:xfrm>
            <a:off x="8127797" y="4956048"/>
            <a:ext cx="54864" cy="960120"/>
          </a:xfrm>
          <a:prstGeom prst="rect">
            <a:avLst/>
          </a:prstGeom>
          <a:solidFill>
            <a:srgbClr val="F28C28"/>
          </a:solidFill>
          <a:ln w="12700">
            <a:solidFill>
              <a:srgbClr val="F28C28"/>
            </a:solidFill>
            <a:prstDash val="solid"/>
          </a:ln>
        </p:spPr>
      </p:sp>
      <p:sp>
        <p:nvSpPr>
          <p:cNvPr id="45" name="Text 37"/>
          <p:cNvSpPr txBox="1"/>
          <p:nvPr/>
        </p:nvSpPr>
        <p:spPr>
          <a:xfrm>
            <a:off x="8328965" y="4937760"/>
            <a:ext cx="3286658" cy="1234440"/>
          </a:xfrm>
          <a:prstGeom prst="rect">
            <a:avLst/>
          </a:prstGeom>
          <a:noFill/>
          <a:ln/>
        </p:spPr>
        <p:txBody>
          <a:bodyPr wrap="square" lIns="0" tIns="0" rIns="0" bIns="0" rtlCol="0" anchor="t"/>
          <a:lstStyle/>
          <a:p>
            <a:pPr indent="0" marL="0">
              <a:buNone/>
            </a:pPr>
            <a:r>
              <a:rPr lang="en-US" sz="1700" b="1" dirty="0">
                <a:solidFill>
                  <a:srgbClr val="0B2A5B"/>
                </a:solidFill>
                <a:latin typeface="Calibri" pitchFamily="34" charset="0"/>
                <a:ea typeface="Calibri" pitchFamily="34" charset="-122"/>
                <a:cs typeface="Calibri" pitchFamily="34" charset="-120"/>
              </a:rPr>
              <a:t>Centralise</a:t>
            </a:r>
            <a:endParaRPr lang="en-US" sz="1700" dirty="0"/>
          </a:p>
          <a:p>
            <a:pPr indent="0" marL="0">
              <a:buNone/>
            </a:pPr>
            <a:r>
              <a:rPr lang="en-US" sz="1300" dirty="0">
                <a:solidFill>
                  <a:srgbClr val="1F2937"/>
                </a:solidFill>
                <a:latin typeface="Calibri" pitchFamily="34" charset="0"/>
                <a:ea typeface="Calibri" pitchFamily="34" charset="-122"/>
                <a:cs typeface="Calibri" pitchFamily="34" charset="-120"/>
              </a:rPr>
              <a:t>One documented, searchable record of all commercial data acquired for the Public Sector</a:t>
            </a:r>
            <a:endParaRPr lang="en-US" sz="1700" dirty="0"/>
          </a:p>
        </p:txBody>
      </p:sp>
      <p:pic>
        <p:nvPicPr>
          <p:cNvPr id="46" name="Image 6" descr="img/logo_hsc_navy.png">    </p:cNvPr>
          <p:cNvPicPr>
            <a:picLocks noChangeAspect="1"/>
          </p:cNvPicPr>
          <p:nvPr/>
        </p:nvPicPr>
        <p:blipFill>
          <a:blip r:embed="rId7"/>
          <a:stretch>
            <a:fillRect/>
          </a:stretch>
        </p:blipFill>
        <p:spPr>
          <a:xfrm>
            <a:off x="548640" y="6400800"/>
            <a:ext cx="869485" cy="219456"/>
          </a:xfrm>
          <a:prstGeom prst="rect">
            <a:avLst/>
          </a:prstGeom>
        </p:spPr>
      </p:pic>
      <p:sp>
        <p:nvSpPr>
          <p:cNvPr id="47" name="Shape 38"/>
          <p:cNvSpPr/>
          <p:nvPr/>
        </p:nvSpPr>
        <p:spPr>
          <a:xfrm>
            <a:off x="1582717" y="6382512"/>
            <a:ext cx="0" cy="256032"/>
          </a:xfrm>
          <a:prstGeom prst="line">
            <a:avLst/>
          </a:prstGeom>
          <a:noFill/>
          <a:ln w="9525">
            <a:solidFill>
              <a:srgbClr val="C3D1E4"/>
            </a:solidFill>
            <a:prstDash val="solid"/>
          </a:ln>
        </p:spPr>
      </p:sp>
      <p:pic>
        <p:nvPicPr>
          <p:cNvPr id="48" name="Image 7" descr="img/logo_get.png">    </p:cNvPr>
          <p:cNvPicPr>
            <a:picLocks noChangeAspect="1"/>
          </p:cNvPicPr>
          <p:nvPr/>
        </p:nvPicPr>
        <p:blipFill>
          <a:blip r:embed="rId8"/>
          <a:stretch>
            <a:fillRect/>
          </a:stretch>
        </p:blipFill>
        <p:spPr>
          <a:xfrm>
            <a:off x="1747309" y="6377940"/>
            <a:ext cx="924934" cy="265176"/>
          </a:xfrm>
          <a:prstGeom prst="rect">
            <a:avLst/>
          </a:prstGeom>
        </p:spPr>
      </p:pic>
      <p:sp>
        <p:nvSpPr>
          <p:cNvPr id="49" name="Text 39"/>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METHODOLOGY</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Built on ESA’s EOEPCA Common Architecture</a:t>
            </a:r>
            <a:endParaRPr lang="en-US" sz="3000" dirty="0"/>
          </a:p>
        </p:txBody>
      </p:sp>
      <p:pic>
        <p:nvPicPr>
          <p:cNvPr id="4" name="Image 0" descr="img/logo_eoepca.png">    </p:cNvPr>
          <p:cNvPicPr>
            <a:picLocks noChangeAspect="1"/>
          </p:cNvPicPr>
          <p:nvPr/>
        </p:nvPicPr>
        <p:blipFill>
          <a:blip r:embed="rId1"/>
          <a:stretch>
            <a:fillRect/>
          </a:stretch>
        </p:blipFill>
        <p:spPr>
          <a:xfrm>
            <a:off x="9760104" y="347472"/>
            <a:ext cx="1882951" cy="347472"/>
          </a:xfrm>
          <a:prstGeom prst="rect">
            <a:avLst/>
          </a:prstGeom>
        </p:spPr>
      </p:pic>
      <p:pic>
        <p:nvPicPr>
          <p:cNvPr id="5" name="Image 1" descr="img/eoepca.png">    </p:cNvPr>
          <p:cNvPicPr>
            <a:picLocks noChangeAspect="1"/>
          </p:cNvPicPr>
          <p:nvPr/>
        </p:nvPicPr>
        <p:blipFill>
          <a:blip r:embed="rId2"/>
          <a:stretch>
            <a:fillRect/>
          </a:stretch>
        </p:blipFill>
        <p:spPr>
          <a:xfrm>
            <a:off x="548640" y="1508760"/>
            <a:ext cx="4754880" cy="4313499"/>
          </a:xfrm>
          <a:prstGeom prst="rect">
            <a:avLst/>
          </a:prstGeom>
        </p:spPr>
      </p:pic>
      <p:sp>
        <p:nvSpPr>
          <p:cNvPr id="6" name="Text 2"/>
          <p:cNvSpPr txBox="1"/>
          <p:nvPr/>
        </p:nvSpPr>
        <p:spPr>
          <a:xfrm>
            <a:off x="548640" y="5897880"/>
            <a:ext cx="4754880" cy="274320"/>
          </a:xfrm>
          <a:prstGeom prst="rect">
            <a:avLst/>
          </a:prstGeom>
          <a:noFill/>
          <a:ln/>
        </p:spPr>
        <p:txBody>
          <a:bodyPr wrap="square" lIns="0" tIns="0" rIns="0" bIns="0" rtlCol="0" anchor="ctr"/>
          <a:lstStyle/>
          <a:p>
            <a:pPr indent="0" marL="0">
              <a:buNone/>
            </a:pPr>
            <a:r>
              <a:rPr lang="en-US" sz="1100" i="1" dirty="0">
                <a:solidFill>
                  <a:srgbClr val="5B6B80"/>
                </a:solidFill>
                <a:latin typeface="Calibri" pitchFamily="34" charset="0"/>
                <a:ea typeface="Calibri" pitchFamily="34" charset="-122"/>
                <a:cs typeface="Calibri" pitchFamily="34" charset="-120"/>
              </a:rPr>
              <a:t>EOEPCA 2.0 reference architecture</a:t>
            </a:r>
            <a:endParaRPr lang="en-US" sz="1100" dirty="0"/>
          </a:p>
        </p:txBody>
      </p:sp>
      <p:sp>
        <p:nvSpPr>
          <p:cNvPr id="7" name="Text 3"/>
          <p:cNvSpPr txBox="1"/>
          <p:nvPr/>
        </p:nvSpPr>
        <p:spPr>
          <a:xfrm>
            <a:off x="5760720" y="1463040"/>
            <a:ext cx="5852160" cy="777240"/>
          </a:xfrm>
          <a:prstGeom prst="rect">
            <a:avLst/>
          </a:prstGeom>
          <a:noFill/>
          <a:ln/>
        </p:spPr>
        <p:txBody>
          <a:bodyPr wrap="square" lIns="0" tIns="0" rIns="0" bIns="0" rtlCol="0" anchor="t"/>
          <a:lstStyle/>
          <a:p>
            <a:pPr indent="0" marL="0">
              <a:buNone/>
            </a:pPr>
            <a:r>
              <a:rPr lang="en-US" sz="1450" dirty="0">
                <a:solidFill>
                  <a:srgbClr val="1F2937"/>
                </a:solidFill>
                <a:latin typeface="Calibri" pitchFamily="34" charset="0"/>
                <a:ea typeface="Calibri" pitchFamily="34" charset="-122"/>
                <a:cs typeface="Calibri" pitchFamily="34" charset="-120"/>
              </a:rPr>
              <a:t>Standardised, reusable building blocks for federating heterogeneous EO resources in cloud-native environments. We adopted v2.0 for longer upstream support.</a:t>
            </a:r>
            <a:endParaRPr lang="en-US" sz="1450" dirty="0"/>
          </a:p>
        </p:txBody>
      </p:sp>
      <p:sp>
        <p:nvSpPr>
          <p:cNvPr id="8" name="Text 4"/>
          <p:cNvSpPr txBox="1"/>
          <p:nvPr/>
        </p:nvSpPr>
        <p:spPr>
          <a:xfrm>
            <a:off x="5760720" y="2286000"/>
            <a:ext cx="2651760" cy="274320"/>
          </a:xfrm>
          <a:prstGeom prst="rect">
            <a:avLst/>
          </a:prstGeom>
          <a:noFill/>
          <a:ln/>
        </p:spPr>
        <p:txBody>
          <a:bodyPr wrap="square" lIns="0" tIns="0" rIns="0" bIns="0" rtlCol="0" anchor="ctr"/>
          <a:lstStyle/>
          <a:p>
            <a:pPr indent="0" marL="0">
              <a:buNone/>
            </a:pPr>
            <a:r>
              <a:rPr lang="en-US" sz="1100" b="1" dirty="0">
                <a:solidFill>
                  <a:srgbClr val="5B6B80"/>
                </a:solidFill>
                <a:latin typeface="Calibri" pitchFamily="34" charset="0"/>
                <a:ea typeface="Calibri" pitchFamily="34" charset="-122"/>
                <a:cs typeface="Calibri" pitchFamily="34" charset="-120"/>
              </a:rPr>
              <a:t>EOEPCA building block</a:t>
            </a:r>
            <a:endParaRPr lang="en-US" sz="1100" dirty="0"/>
          </a:p>
        </p:txBody>
      </p:sp>
      <p:sp>
        <p:nvSpPr>
          <p:cNvPr id="9" name="Text 5"/>
          <p:cNvSpPr txBox="1"/>
          <p:nvPr/>
        </p:nvSpPr>
        <p:spPr>
          <a:xfrm>
            <a:off x="8595360" y="2286000"/>
            <a:ext cx="3017520" cy="274320"/>
          </a:xfrm>
          <a:prstGeom prst="rect">
            <a:avLst/>
          </a:prstGeom>
          <a:noFill/>
          <a:ln/>
        </p:spPr>
        <p:txBody>
          <a:bodyPr wrap="square" lIns="0" tIns="0" rIns="0" bIns="0" rtlCol="0" anchor="ctr"/>
          <a:lstStyle/>
          <a:p>
            <a:pPr indent="0" marL="0">
              <a:buNone/>
            </a:pPr>
            <a:r>
              <a:rPr lang="en-US" sz="1100" b="1" dirty="0">
                <a:solidFill>
                  <a:srgbClr val="5B6B80"/>
                </a:solidFill>
                <a:latin typeface="Calibri" pitchFamily="34" charset="0"/>
                <a:ea typeface="Calibri" pitchFamily="34" charset="-122"/>
                <a:cs typeface="Calibri" pitchFamily="34" charset="-120"/>
              </a:rPr>
              <a:t>Our implementation</a:t>
            </a:r>
            <a:endParaRPr lang="en-US" sz="1100" dirty="0"/>
          </a:p>
        </p:txBody>
      </p:sp>
      <p:sp>
        <p:nvSpPr>
          <p:cNvPr id="10" name="Shape 6"/>
          <p:cNvSpPr/>
          <p:nvPr/>
        </p:nvSpPr>
        <p:spPr>
          <a:xfrm>
            <a:off x="5760720" y="2587752"/>
            <a:ext cx="5879592" cy="448056"/>
          </a:xfrm>
          <a:prstGeom prst="roundRect">
            <a:avLst>
              <a:gd name="adj" fmla="val 12245"/>
            </a:avLst>
          </a:prstGeom>
          <a:solidFill>
            <a:srgbClr val="EAF0F8"/>
          </a:solidFill>
          <a:ln w="12700">
            <a:solidFill>
              <a:srgbClr val="EAF0F8"/>
            </a:solidFill>
            <a:prstDash val="solid"/>
          </a:ln>
        </p:spPr>
      </p:sp>
      <p:sp>
        <p:nvSpPr>
          <p:cNvPr id="11" name="Text 7"/>
          <p:cNvSpPr txBox="1"/>
          <p:nvPr/>
        </p:nvSpPr>
        <p:spPr>
          <a:xfrm>
            <a:off x="5897880" y="2587752"/>
            <a:ext cx="2651760" cy="448056"/>
          </a:xfrm>
          <a:prstGeom prst="rect">
            <a:avLst/>
          </a:prstGeom>
          <a:noFill/>
          <a:ln/>
        </p:spPr>
        <p:txBody>
          <a:bodyPr wrap="square" lIns="0" tIns="0" rIns="0" bIns="0" rtlCol="0" anchor="ctr"/>
          <a:lstStyle/>
          <a:p>
            <a:pPr indent="0" marL="0">
              <a:buNone/>
            </a:pPr>
            <a:r>
              <a:rPr lang="en-US" sz="1400" b="1" dirty="0">
                <a:solidFill>
                  <a:srgbClr val="0B2A5B"/>
                </a:solidFill>
                <a:latin typeface="Calibri" pitchFamily="34" charset="0"/>
                <a:ea typeface="Calibri" pitchFamily="34" charset="-122"/>
                <a:cs typeface="Calibri" pitchFamily="34" charset="-120"/>
              </a:rPr>
              <a:t>Resource Discovery</a:t>
            </a:r>
            <a:endParaRPr lang="en-US" sz="1400" dirty="0"/>
          </a:p>
        </p:txBody>
      </p:sp>
      <p:pic>
        <p:nvPicPr>
          <p:cNvPr id="12" name="Image 2" descr="img/oss/pycsw.png">    </p:cNvPr>
          <p:cNvPicPr>
            <a:picLocks noChangeAspect="1"/>
          </p:cNvPicPr>
          <p:nvPr/>
        </p:nvPicPr>
        <p:blipFill>
          <a:blip r:embed="rId3"/>
          <a:stretch>
            <a:fillRect/>
          </a:stretch>
        </p:blipFill>
        <p:spPr>
          <a:xfrm>
            <a:off x="8595360" y="2660904"/>
            <a:ext cx="301752" cy="301752"/>
          </a:xfrm>
          <a:prstGeom prst="rect">
            <a:avLst/>
          </a:prstGeom>
        </p:spPr>
      </p:pic>
      <p:sp>
        <p:nvSpPr>
          <p:cNvPr id="13" name="Text 8"/>
          <p:cNvSpPr txBox="1"/>
          <p:nvPr/>
        </p:nvSpPr>
        <p:spPr>
          <a:xfrm>
            <a:off x="9006840" y="2587752"/>
            <a:ext cx="2606040" cy="448056"/>
          </a:xfrm>
          <a:prstGeom prst="rect">
            <a:avLst/>
          </a:prstGeom>
          <a:noFill/>
          <a:ln/>
        </p:spPr>
        <p:txBody>
          <a:bodyPr wrap="square" lIns="0" tIns="0" rIns="0" bIns="0" rtlCol="0" anchor="ctr"/>
          <a:lstStyle/>
          <a:p>
            <a:pPr indent="0" marL="0">
              <a:buNone/>
            </a:pPr>
            <a:r>
              <a:rPr lang="en-US" sz="1300" dirty="0">
                <a:solidFill>
                  <a:srgbClr val="1F2937"/>
                </a:solidFill>
                <a:latin typeface="Calibri" pitchFamily="34" charset="0"/>
                <a:ea typeface="Calibri" pitchFamily="34" charset="-122"/>
                <a:cs typeface="Calibri" pitchFamily="34" charset="-120"/>
              </a:rPr>
              <a:t>pycsw catalogue</a:t>
            </a:r>
            <a:endParaRPr lang="en-US" sz="1300" dirty="0"/>
          </a:p>
        </p:txBody>
      </p:sp>
      <p:sp>
        <p:nvSpPr>
          <p:cNvPr id="14" name="Shape 9"/>
          <p:cNvSpPr/>
          <p:nvPr/>
        </p:nvSpPr>
        <p:spPr>
          <a:xfrm>
            <a:off x="5760720" y="3108960"/>
            <a:ext cx="5879592" cy="448056"/>
          </a:xfrm>
          <a:prstGeom prst="roundRect">
            <a:avLst>
              <a:gd name="adj" fmla="val 12245"/>
            </a:avLst>
          </a:prstGeom>
          <a:solidFill>
            <a:srgbClr val="EAF0F8"/>
          </a:solidFill>
          <a:ln w="12700">
            <a:solidFill>
              <a:srgbClr val="EAF0F8"/>
            </a:solidFill>
            <a:prstDash val="solid"/>
          </a:ln>
        </p:spPr>
      </p:sp>
      <p:sp>
        <p:nvSpPr>
          <p:cNvPr id="15" name="Text 10"/>
          <p:cNvSpPr txBox="1"/>
          <p:nvPr/>
        </p:nvSpPr>
        <p:spPr>
          <a:xfrm>
            <a:off x="5897880" y="3108960"/>
            <a:ext cx="2651760" cy="448056"/>
          </a:xfrm>
          <a:prstGeom prst="rect">
            <a:avLst/>
          </a:prstGeom>
          <a:noFill/>
          <a:ln/>
        </p:spPr>
        <p:txBody>
          <a:bodyPr wrap="square" lIns="0" tIns="0" rIns="0" bIns="0" rtlCol="0" anchor="ctr"/>
          <a:lstStyle/>
          <a:p>
            <a:pPr indent="0" marL="0">
              <a:buNone/>
            </a:pPr>
            <a:r>
              <a:rPr lang="en-US" sz="1400" b="1" dirty="0">
                <a:solidFill>
                  <a:srgbClr val="0B2A5B"/>
                </a:solidFill>
                <a:latin typeface="Calibri" pitchFamily="34" charset="0"/>
                <a:ea typeface="Calibri" pitchFamily="34" charset="-122"/>
                <a:cs typeface="Calibri" pitchFamily="34" charset="-120"/>
              </a:rPr>
              <a:t>Data Access</a:t>
            </a:r>
            <a:endParaRPr lang="en-US" sz="1400" dirty="0"/>
          </a:p>
        </p:txBody>
      </p:sp>
      <p:pic>
        <p:nvPicPr>
          <p:cNvPr id="16" name="Image 3" descr="img/oss/titiler.png">    </p:cNvPr>
          <p:cNvPicPr>
            <a:picLocks noChangeAspect="1"/>
          </p:cNvPicPr>
          <p:nvPr/>
        </p:nvPicPr>
        <p:blipFill>
          <a:blip r:embed="rId4"/>
          <a:stretch>
            <a:fillRect/>
          </a:stretch>
        </p:blipFill>
        <p:spPr>
          <a:xfrm>
            <a:off x="8595360" y="3182112"/>
            <a:ext cx="301752" cy="301752"/>
          </a:xfrm>
          <a:prstGeom prst="rect">
            <a:avLst/>
          </a:prstGeom>
        </p:spPr>
      </p:pic>
      <p:sp>
        <p:nvSpPr>
          <p:cNvPr id="17" name="Text 11"/>
          <p:cNvSpPr txBox="1"/>
          <p:nvPr/>
        </p:nvSpPr>
        <p:spPr>
          <a:xfrm>
            <a:off x="9006840" y="3108960"/>
            <a:ext cx="2606040" cy="448056"/>
          </a:xfrm>
          <a:prstGeom prst="rect">
            <a:avLst/>
          </a:prstGeom>
          <a:noFill/>
          <a:ln/>
        </p:spPr>
        <p:txBody>
          <a:bodyPr wrap="square" lIns="0" tIns="0" rIns="0" bIns="0" rtlCol="0" anchor="ctr"/>
          <a:lstStyle/>
          <a:p>
            <a:pPr indent="0" marL="0">
              <a:buNone/>
            </a:pPr>
            <a:r>
              <a:rPr lang="en-US" sz="1300" dirty="0">
                <a:solidFill>
                  <a:srgbClr val="1F2937"/>
                </a:solidFill>
                <a:latin typeface="Calibri" pitchFamily="34" charset="0"/>
                <a:ea typeface="Calibri" pitchFamily="34" charset="-122"/>
                <a:cs typeface="Calibri" pitchFamily="34" charset="-120"/>
              </a:rPr>
              <a:t>TiTiler</a:t>
            </a:r>
            <a:endParaRPr lang="en-US" sz="1300" dirty="0"/>
          </a:p>
        </p:txBody>
      </p:sp>
      <p:sp>
        <p:nvSpPr>
          <p:cNvPr id="18" name="Shape 12"/>
          <p:cNvSpPr/>
          <p:nvPr/>
        </p:nvSpPr>
        <p:spPr>
          <a:xfrm>
            <a:off x="5760720" y="3630168"/>
            <a:ext cx="5879592" cy="448056"/>
          </a:xfrm>
          <a:prstGeom prst="roundRect">
            <a:avLst>
              <a:gd name="adj" fmla="val 12245"/>
            </a:avLst>
          </a:prstGeom>
          <a:solidFill>
            <a:srgbClr val="EAF0F8"/>
          </a:solidFill>
          <a:ln w="12700">
            <a:solidFill>
              <a:srgbClr val="EAF0F8"/>
            </a:solidFill>
            <a:prstDash val="solid"/>
          </a:ln>
        </p:spPr>
      </p:sp>
      <p:sp>
        <p:nvSpPr>
          <p:cNvPr id="19" name="Text 13"/>
          <p:cNvSpPr txBox="1"/>
          <p:nvPr/>
        </p:nvSpPr>
        <p:spPr>
          <a:xfrm>
            <a:off x="5897880" y="3630168"/>
            <a:ext cx="2651760" cy="448056"/>
          </a:xfrm>
          <a:prstGeom prst="rect">
            <a:avLst/>
          </a:prstGeom>
          <a:noFill/>
          <a:ln/>
        </p:spPr>
        <p:txBody>
          <a:bodyPr wrap="square" lIns="0" tIns="0" rIns="0" bIns="0" rtlCol="0" anchor="ctr"/>
          <a:lstStyle/>
          <a:p>
            <a:pPr indent="0" marL="0">
              <a:buNone/>
            </a:pPr>
            <a:r>
              <a:rPr lang="en-US" sz="1400" b="1" dirty="0">
                <a:solidFill>
                  <a:srgbClr val="0B2A5B"/>
                </a:solidFill>
                <a:latin typeface="Calibri" pitchFamily="34" charset="0"/>
                <a:ea typeface="Calibri" pitchFamily="34" charset="-122"/>
                <a:cs typeface="Calibri" pitchFamily="34" charset="-120"/>
              </a:rPr>
              <a:t>Resource Registration</a:t>
            </a:r>
            <a:endParaRPr lang="en-US" sz="1400" dirty="0"/>
          </a:p>
        </p:txBody>
      </p:sp>
      <p:pic>
        <p:nvPicPr>
          <p:cNvPr id="20" name="Image 4" descr="img/oss/pygeoapi.png">    </p:cNvPr>
          <p:cNvPicPr>
            <a:picLocks noChangeAspect="1"/>
          </p:cNvPicPr>
          <p:nvPr/>
        </p:nvPicPr>
        <p:blipFill>
          <a:blip r:embed="rId5"/>
          <a:stretch>
            <a:fillRect/>
          </a:stretch>
        </p:blipFill>
        <p:spPr>
          <a:xfrm>
            <a:off x="8595360" y="3703320"/>
            <a:ext cx="301752" cy="301752"/>
          </a:xfrm>
          <a:prstGeom prst="rect">
            <a:avLst/>
          </a:prstGeom>
        </p:spPr>
      </p:pic>
      <p:sp>
        <p:nvSpPr>
          <p:cNvPr id="21" name="Text 14"/>
          <p:cNvSpPr txBox="1"/>
          <p:nvPr/>
        </p:nvSpPr>
        <p:spPr>
          <a:xfrm>
            <a:off x="9006840" y="3630168"/>
            <a:ext cx="2606040" cy="448056"/>
          </a:xfrm>
          <a:prstGeom prst="rect">
            <a:avLst/>
          </a:prstGeom>
          <a:noFill/>
          <a:ln/>
        </p:spPr>
        <p:txBody>
          <a:bodyPr wrap="square" lIns="0" tIns="0" rIns="0" bIns="0" rtlCol="0" anchor="ctr"/>
          <a:lstStyle/>
          <a:p>
            <a:pPr indent="0" marL="0">
              <a:buNone/>
            </a:pPr>
            <a:r>
              <a:rPr lang="en-US" sz="1300" dirty="0">
                <a:solidFill>
                  <a:srgbClr val="1F2937"/>
                </a:solidFill>
                <a:latin typeface="Calibri" pitchFamily="34" charset="0"/>
                <a:ea typeface="Calibri" pitchFamily="34" charset="-122"/>
                <a:cs typeface="Calibri" pitchFamily="34" charset="-120"/>
              </a:rPr>
              <a:t>pygeoapi Registration API + Harvester</a:t>
            </a:r>
            <a:endParaRPr lang="en-US" sz="1300" dirty="0"/>
          </a:p>
        </p:txBody>
      </p:sp>
      <p:sp>
        <p:nvSpPr>
          <p:cNvPr id="22" name="Shape 15"/>
          <p:cNvSpPr/>
          <p:nvPr/>
        </p:nvSpPr>
        <p:spPr>
          <a:xfrm>
            <a:off x="5760720" y="4151376"/>
            <a:ext cx="5879592" cy="448056"/>
          </a:xfrm>
          <a:prstGeom prst="roundRect">
            <a:avLst>
              <a:gd name="adj" fmla="val 12245"/>
            </a:avLst>
          </a:prstGeom>
          <a:solidFill>
            <a:srgbClr val="EAF0F8"/>
          </a:solidFill>
          <a:ln w="12700">
            <a:solidFill>
              <a:srgbClr val="EAF0F8"/>
            </a:solidFill>
            <a:prstDash val="solid"/>
          </a:ln>
        </p:spPr>
      </p:sp>
      <p:sp>
        <p:nvSpPr>
          <p:cNvPr id="23" name="Text 16"/>
          <p:cNvSpPr txBox="1"/>
          <p:nvPr/>
        </p:nvSpPr>
        <p:spPr>
          <a:xfrm>
            <a:off x="5897880" y="4151376"/>
            <a:ext cx="2651760" cy="448056"/>
          </a:xfrm>
          <a:prstGeom prst="rect">
            <a:avLst/>
          </a:prstGeom>
          <a:noFill/>
          <a:ln/>
        </p:spPr>
        <p:txBody>
          <a:bodyPr wrap="square" lIns="0" tIns="0" rIns="0" bIns="0" rtlCol="0" anchor="ctr"/>
          <a:lstStyle/>
          <a:p>
            <a:pPr indent="0" marL="0">
              <a:buNone/>
            </a:pPr>
            <a:r>
              <a:rPr lang="en-US" sz="1400" b="1" dirty="0">
                <a:solidFill>
                  <a:srgbClr val="0B2A5B"/>
                </a:solidFill>
                <a:latin typeface="Calibri" pitchFamily="34" charset="0"/>
                <a:ea typeface="Calibri" pitchFamily="34" charset="-122"/>
                <a:cs typeface="Calibri" pitchFamily="34" charset="-120"/>
              </a:rPr>
              <a:t>Identity &amp; Access</a:t>
            </a:r>
            <a:endParaRPr lang="en-US" sz="1400" dirty="0"/>
          </a:p>
        </p:txBody>
      </p:sp>
      <p:pic>
        <p:nvPicPr>
          <p:cNvPr id="24" name="Image 5" descr="img/oss/keycloak.png">    </p:cNvPr>
          <p:cNvPicPr>
            <a:picLocks noChangeAspect="1"/>
          </p:cNvPicPr>
          <p:nvPr/>
        </p:nvPicPr>
        <p:blipFill>
          <a:blip r:embed="rId6"/>
          <a:stretch>
            <a:fillRect/>
          </a:stretch>
        </p:blipFill>
        <p:spPr>
          <a:xfrm>
            <a:off x="8595360" y="4224528"/>
            <a:ext cx="301752" cy="301752"/>
          </a:xfrm>
          <a:prstGeom prst="rect">
            <a:avLst/>
          </a:prstGeom>
        </p:spPr>
      </p:pic>
      <p:sp>
        <p:nvSpPr>
          <p:cNvPr id="25" name="Text 17"/>
          <p:cNvSpPr txBox="1"/>
          <p:nvPr/>
        </p:nvSpPr>
        <p:spPr>
          <a:xfrm>
            <a:off x="9006840" y="4151376"/>
            <a:ext cx="2606040" cy="448056"/>
          </a:xfrm>
          <a:prstGeom prst="rect">
            <a:avLst/>
          </a:prstGeom>
          <a:noFill/>
          <a:ln/>
        </p:spPr>
        <p:txBody>
          <a:bodyPr wrap="square" lIns="0" tIns="0" rIns="0" bIns="0" rtlCol="0" anchor="ctr"/>
          <a:lstStyle/>
          <a:p>
            <a:pPr indent="0" marL="0">
              <a:buNone/>
            </a:pPr>
            <a:r>
              <a:rPr lang="en-US" sz="1300" dirty="0">
                <a:solidFill>
                  <a:srgbClr val="1F2937"/>
                </a:solidFill>
                <a:latin typeface="Calibri" pitchFamily="34" charset="0"/>
                <a:ea typeface="Calibri" pitchFamily="34" charset="-122"/>
                <a:cs typeface="Calibri" pitchFamily="34" charset="-120"/>
              </a:rPr>
              <a:t>Keycloak</a:t>
            </a:r>
            <a:endParaRPr lang="en-US" sz="1300" dirty="0"/>
          </a:p>
        </p:txBody>
      </p:sp>
      <p:sp>
        <p:nvSpPr>
          <p:cNvPr id="26" name="Shape 18"/>
          <p:cNvSpPr/>
          <p:nvPr/>
        </p:nvSpPr>
        <p:spPr>
          <a:xfrm>
            <a:off x="5760720" y="4672584"/>
            <a:ext cx="5879592" cy="448056"/>
          </a:xfrm>
          <a:prstGeom prst="roundRect">
            <a:avLst>
              <a:gd name="adj" fmla="val 12245"/>
            </a:avLst>
          </a:prstGeom>
          <a:solidFill>
            <a:srgbClr val="FDEBD9"/>
          </a:solidFill>
          <a:ln w="12700">
            <a:solidFill>
              <a:srgbClr val="FDEBD9"/>
            </a:solidFill>
            <a:prstDash val="solid"/>
          </a:ln>
        </p:spPr>
      </p:sp>
      <p:sp>
        <p:nvSpPr>
          <p:cNvPr id="27" name="Text 19"/>
          <p:cNvSpPr txBox="1"/>
          <p:nvPr/>
        </p:nvSpPr>
        <p:spPr>
          <a:xfrm>
            <a:off x="5897880" y="4672584"/>
            <a:ext cx="2651760" cy="448056"/>
          </a:xfrm>
          <a:prstGeom prst="rect">
            <a:avLst/>
          </a:prstGeom>
          <a:noFill/>
          <a:ln/>
        </p:spPr>
        <p:txBody>
          <a:bodyPr wrap="square" lIns="0" tIns="0" rIns="0" bIns="0" rtlCol="0" anchor="ctr"/>
          <a:lstStyle/>
          <a:p>
            <a:pPr indent="0" marL="0">
              <a:buNone/>
            </a:pPr>
            <a:r>
              <a:rPr lang="en-US" sz="1400" b="1" dirty="0">
                <a:solidFill>
                  <a:srgbClr val="0B2A5B"/>
                </a:solidFill>
                <a:latin typeface="Calibri" pitchFamily="34" charset="0"/>
                <a:ea typeface="Calibri" pitchFamily="34" charset="-122"/>
                <a:cs typeface="Calibri" pitchFamily="34" charset="-120"/>
              </a:rPr>
              <a:t>Workspace</a:t>
            </a:r>
            <a:endParaRPr lang="en-US" sz="1400" dirty="0"/>
          </a:p>
        </p:txBody>
      </p:sp>
      <p:sp>
        <p:nvSpPr>
          <p:cNvPr id="28" name="Text 20"/>
          <p:cNvSpPr txBox="1"/>
          <p:nvPr/>
        </p:nvSpPr>
        <p:spPr>
          <a:xfrm>
            <a:off x="8595360" y="4672584"/>
            <a:ext cx="2971800" cy="448056"/>
          </a:xfrm>
          <a:prstGeom prst="rect">
            <a:avLst/>
          </a:prstGeom>
          <a:noFill/>
          <a:ln/>
        </p:spPr>
        <p:txBody>
          <a:bodyPr wrap="square" lIns="0" tIns="0" rIns="0" bIns="0" rtlCol="0" anchor="ctr"/>
          <a:lstStyle/>
          <a:p>
            <a:pPr indent="0" marL="0">
              <a:buNone/>
            </a:pPr>
            <a:r>
              <a:rPr lang="en-US" sz="1300" dirty="0">
                <a:solidFill>
                  <a:srgbClr val="1F2937"/>
                </a:solidFill>
                <a:latin typeface="Calibri" pitchFamily="34" charset="0"/>
                <a:ea typeface="Calibri" pitchFamily="34" charset="-122"/>
                <a:cs typeface="Calibri" pitchFamily="34" charset="-120"/>
              </a:rPr>
              <a:t>Shared S3 storage, no per-user workspace</a:t>
            </a:r>
            <a:endParaRPr lang="en-US" sz="1300" dirty="0"/>
          </a:p>
        </p:txBody>
      </p:sp>
      <p:sp>
        <p:nvSpPr>
          <p:cNvPr id="29" name="Shape 21"/>
          <p:cNvSpPr/>
          <p:nvPr/>
        </p:nvSpPr>
        <p:spPr>
          <a:xfrm>
            <a:off x="5760720" y="5257800"/>
            <a:ext cx="5879592" cy="960120"/>
          </a:xfrm>
          <a:prstGeom prst="roundRect">
            <a:avLst>
              <a:gd name="adj" fmla="val 7619"/>
            </a:avLst>
          </a:prstGeom>
          <a:solidFill>
            <a:srgbClr val="0B2A5B"/>
          </a:solidFill>
          <a:ln w="12700">
            <a:solidFill>
              <a:srgbClr val="0B2A5B"/>
            </a:solidFill>
            <a:prstDash val="solid"/>
          </a:ln>
        </p:spPr>
      </p:sp>
      <p:sp>
        <p:nvSpPr>
          <p:cNvPr id="30" name="Shape 22"/>
          <p:cNvSpPr/>
          <p:nvPr/>
        </p:nvSpPr>
        <p:spPr>
          <a:xfrm>
            <a:off x="5925312" y="5468112"/>
            <a:ext cx="548640" cy="548640"/>
          </a:xfrm>
          <a:prstGeom prst="ellipse">
            <a:avLst/>
          </a:prstGeom>
          <a:solidFill>
            <a:srgbClr val="FFFFFF"/>
          </a:solidFill>
          <a:ln w="12700">
            <a:solidFill>
              <a:srgbClr val="FFFFFF"/>
            </a:solidFill>
            <a:prstDash val="solid"/>
          </a:ln>
        </p:spPr>
      </p:sp>
      <p:pic>
        <p:nvPicPr>
          <p:cNvPr id="31" name="Image 6" descr="img/oss/pycsw.png">    </p:cNvPr>
          <p:cNvPicPr>
            <a:picLocks noChangeAspect="1"/>
          </p:cNvPicPr>
          <p:nvPr/>
        </p:nvPicPr>
        <p:blipFill>
          <a:blip r:embed="rId7"/>
          <a:stretch>
            <a:fillRect/>
          </a:stretch>
        </p:blipFill>
        <p:spPr>
          <a:xfrm>
            <a:off x="6013094" y="5555894"/>
            <a:ext cx="373075" cy="373075"/>
          </a:xfrm>
          <a:prstGeom prst="rect">
            <a:avLst/>
          </a:prstGeom>
        </p:spPr>
      </p:pic>
      <p:sp>
        <p:nvSpPr>
          <p:cNvPr id="32" name="Text 23"/>
          <p:cNvSpPr txBox="1"/>
          <p:nvPr/>
        </p:nvSpPr>
        <p:spPr>
          <a:xfrm>
            <a:off x="6629400" y="5257800"/>
            <a:ext cx="4892040" cy="960120"/>
          </a:xfrm>
          <a:prstGeom prst="rect">
            <a:avLst/>
          </a:prstGeom>
          <a:noFill/>
          <a:ln/>
        </p:spPr>
        <p:txBody>
          <a:bodyPr wrap="square" lIns="0" tIns="0" rIns="0" bIns="0" rtlCol="0" anchor="ctr"/>
          <a:lstStyle/>
          <a:p>
            <a:pPr indent="0" marL="0">
              <a:buNone/>
            </a:pPr>
            <a:r>
              <a:rPr lang="en-US" sz="1250" b="1" dirty="0">
                <a:solidFill>
                  <a:srgbClr val="F28C28"/>
                </a:solidFill>
                <a:latin typeface="Calibri" pitchFamily="34" charset="0"/>
                <a:ea typeface="Calibri" pitchFamily="34" charset="-122"/>
                <a:cs typeface="Calibri" pitchFamily="34" charset="-120"/>
              </a:rPr>
              <a:t>EOEPCA partners. </a:t>
            </a:r>
            <a:pPr indent="0" marL="0">
              <a:buNone/>
            </a:pPr>
            <a:r>
              <a:rPr lang="en-US" sz="1250" dirty="0">
                <a:solidFill>
                  <a:srgbClr val="FFFFFF"/>
                </a:solidFill>
                <a:latin typeface="Calibri" pitchFamily="34" charset="0"/>
                <a:ea typeface="Calibri" pitchFamily="34" charset="-122"/>
                <a:cs typeface="Calibri" pitchFamily="34" charset="-120"/>
              </a:rPr>
              <a:t>EOFarm, now merged with GET, has been a project partner in both phases, EOEPCA and EOEPCA+, with domain expertise in the resource catalogue (pycsw).</a:t>
            </a:r>
            <a:endParaRPr lang="en-US" sz="1250" dirty="0"/>
          </a:p>
        </p:txBody>
      </p:sp>
      <p:pic>
        <p:nvPicPr>
          <p:cNvPr id="33" name="Image 7" descr="img/logo_hsc_navy.png">    </p:cNvPr>
          <p:cNvPicPr>
            <a:picLocks noChangeAspect="1"/>
          </p:cNvPicPr>
          <p:nvPr/>
        </p:nvPicPr>
        <p:blipFill>
          <a:blip r:embed="rId8"/>
          <a:stretch>
            <a:fillRect/>
          </a:stretch>
        </p:blipFill>
        <p:spPr>
          <a:xfrm>
            <a:off x="548640" y="6400800"/>
            <a:ext cx="869485" cy="219456"/>
          </a:xfrm>
          <a:prstGeom prst="rect">
            <a:avLst/>
          </a:prstGeom>
        </p:spPr>
      </p:pic>
      <p:sp>
        <p:nvSpPr>
          <p:cNvPr id="34" name="Shape 24"/>
          <p:cNvSpPr/>
          <p:nvPr/>
        </p:nvSpPr>
        <p:spPr>
          <a:xfrm>
            <a:off x="1582717" y="6382512"/>
            <a:ext cx="0" cy="256032"/>
          </a:xfrm>
          <a:prstGeom prst="line">
            <a:avLst/>
          </a:prstGeom>
          <a:noFill/>
          <a:ln w="9525">
            <a:solidFill>
              <a:srgbClr val="C3D1E4"/>
            </a:solidFill>
            <a:prstDash val="solid"/>
          </a:ln>
        </p:spPr>
      </p:sp>
      <p:pic>
        <p:nvPicPr>
          <p:cNvPr id="35" name="Image 8" descr="img/logo_get.png">    </p:cNvPr>
          <p:cNvPicPr>
            <a:picLocks noChangeAspect="1"/>
          </p:cNvPicPr>
          <p:nvPr/>
        </p:nvPicPr>
        <p:blipFill>
          <a:blip r:embed="rId9"/>
          <a:stretch>
            <a:fillRect/>
          </a:stretch>
        </p:blipFill>
        <p:spPr>
          <a:xfrm>
            <a:off x="1747309" y="6377940"/>
            <a:ext cx="924934" cy="265176"/>
          </a:xfrm>
          <a:prstGeom prst="rect">
            <a:avLst/>
          </a:prstGeom>
        </p:spPr>
      </p:pic>
      <p:sp>
        <p:nvSpPr>
          <p:cNvPr id="36" name="Text 25"/>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METHODOLOGY</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Open source and open standards at the core</a:t>
            </a:r>
            <a:endParaRPr lang="en-US" sz="3000" dirty="0"/>
          </a:p>
        </p:txBody>
      </p:sp>
      <p:sp>
        <p:nvSpPr>
          <p:cNvPr id="4" name="Shape 2"/>
          <p:cNvSpPr/>
          <p:nvPr/>
        </p:nvSpPr>
        <p:spPr>
          <a:xfrm>
            <a:off x="548640" y="1508760"/>
            <a:ext cx="6309360" cy="1179576"/>
          </a:xfrm>
          <a:prstGeom prst="roundRect">
            <a:avLst>
              <a:gd name="adj" fmla="val 6202"/>
            </a:avLst>
          </a:prstGeom>
          <a:solidFill>
            <a:srgbClr val="EAF0F8"/>
          </a:solidFill>
          <a:ln w="12700">
            <a:solidFill>
              <a:srgbClr val="EAF0F8"/>
            </a:solidFill>
            <a:prstDash val="solid"/>
          </a:ln>
        </p:spPr>
      </p:sp>
      <p:sp>
        <p:nvSpPr>
          <p:cNvPr id="5" name="Text 3"/>
          <p:cNvSpPr txBox="1"/>
          <p:nvPr/>
        </p:nvSpPr>
        <p:spPr>
          <a:xfrm>
            <a:off x="777240" y="1618488"/>
            <a:ext cx="3108960" cy="320040"/>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EOEPCA building blocks</a:t>
            </a:r>
            <a:endParaRPr lang="en-US" sz="1500" dirty="0"/>
          </a:p>
        </p:txBody>
      </p:sp>
      <p:sp>
        <p:nvSpPr>
          <p:cNvPr id="6" name="Text 4"/>
          <p:cNvSpPr txBox="1"/>
          <p:nvPr/>
        </p:nvSpPr>
        <p:spPr>
          <a:xfrm>
            <a:off x="3566160" y="1618488"/>
            <a:ext cx="3108960" cy="320040"/>
          </a:xfrm>
          <a:prstGeom prst="rect">
            <a:avLst/>
          </a:prstGeom>
          <a:noFill/>
          <a:ln/>
        </p:spPr>
        <p:txBody>
          <a:bodyPr wrap="square" lIns="0" tIns="0" rIns="0" bIns="0" rtlCol="0" anchor="ctr"/>
          <a:lstStyle/>
          <a:p>
            <a:pPr algn="r" indent="0" marL="0">
              <a:buNone/>
            </a:pPr>
            <a:r>
              <a:rPr lang="en-US" sz="1150" i="1" dirty="0">
                <a:solidFill>
                  <a:srgbClr val="5B6B80"/>
                </a:solidFill>
                <a:latin typeface="Calibri" pitchFamily="34" charset="0"/>
                <a:ea typeface="Calibri" pitchFamily="34" charset="-122"/>
                <a:cs typeface="Calibri" pitchFamily="34" charset="-120"/>
              </a:rPr>
              <a:t>Open-source reference components, reused as-is</a:t>
            </a:r>
            <a:endParaRPr lang="en-US" sz="1150" dirty="0"/>
          </a:p>
        </p:txBody>
      </p:sp>
      <p:sp>
        <p:nvSpPr>
          <p:cNvPr id="7" name="Shape 5"/>
          <p:cNvSpPr/>
          <p:nvPr/>
        </p:nvSpPr>
        <p:spPr>
          <a:xfrm>
            <a:off x="731520" y="2011680"/>
            <a:ext cx="823722" cy="402336"/>
          </a:xfrm>
          <a:prstGeom prst="roundRect">
            <a:avLst>
              <a:gd name="adj" fmla="val 18182"/>
            </a:avLst>
          </a:prstGeom>
          <a:solidFill>
            <a:srgbClr val="FFFFFF"/>
          </a:solidFill>
          <a:ln w="12700">
            <a:solidFill>
              <a:srgbClr val="C3D1E4"/>
            </a:solidFill>
            <a:prstDash val="solid"/>
          </a:ln>
        </p:spPr>
      </p:sp>
      <p:pic>
        <p:nvPicPr>
          <p:cNvPr id="8" name="Image 0" descr="img/oss/pycsw.png">    </p:cNvPr>
          <p:cNvPicPr>
            <a:picLocks noChangeAspect="1"/>
          </p:cNvPicPr>
          <p:nvPr/>
        </p:nvPicPr>
        <p:blipFill>
          <a:blip r:embed="rId1"/>
          <a:stretch>
            <a:fillRect/>
          </a:stretch>
        </p:blipFill>
        <p:spPr>
          <a:xfrm>
            <a:off x="804672" y="2075688"/>
            <a:ext cx="274320" cy="274320"/>
          </a:xfrm>
          <a:prstGeom prst="rect">
            <a:avLst/>
          </a:prstGeom>
        </p:spPr>
      </p:pic>
      <p:sp>
        <p:nvSpPr>
          <p:cNvPr id="9" name="Text 6"/>
          <p:cNvSpPr txBox="1"/>
          <p:nvPr/>
        </p:nvSpPr>
        <p:spPr>
          <a:xfrm>
            <a:off x="1143000" y="2011680"/>
            <a:ext cx="412242"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pycsw</a:t>
            </a:r>
            <a:endParaRPr lang="en-US" sz="1100" dirty="0"/>
          </a:p>
        </p:txBody>
      </p:sp>
      <p:sp>
        <p:nvSpPr>
          <p:cNvPr id="10" name="Shape 7"/>
          <p:cNvSpPr/>
          <p:nvPr/>
        </p:nvSpPr>
        <p:spPr>
          <a:xfrm>
            <a:off x="1646682" y="2011680"/>
            <a:ext cx="941070" cy="402336"/>
          </a:xfrm>
          <a:prstGeom prst="roundRect">
            <a:avLst>
              <a:gd name="adj" fmla="val 18182"/>
            </a:avLst>
          </a:prstGeom>
          <a:solidFill>
            <a:srgbClr val="FFFFFF"/>
          </a:solidFill>
          <a:ln w="12700">
            <a:solidFill>
              <a:srgbClr val="C3D1E4"/>
            </a:solidFill>
            <a:prstDash val="solid"/>
          </a:ln>
        </p:spPr>
      </p:sp>
      <p:pic>
        <p:nvPicPr>
          <p:cNvPr id="11" name="Image 1" descr="img/oss/titiler.png">    </p:cNvPr>
          <p:cNvPicPr>
            <a:picLocks noChangeAspect="1"/>
          </p:cNvPicPr>
          <p:nvPr/>
        </p:nvPicPr>
        <p:blipFill>
          <a:blip r:embed="rId2"/>
          <a:stretch>
            <a:fillRect/>
          </a:stretch>
        </p:blipFill>
        <p:spPr>
          <a:xfrm>
            <a:off x="1719834" y="2075688"/>
            <a:ext cx="274320" cy="274320"/>
          </a:xfrm>
          <a:prstGeom prst="rect">
            <a:avLst/>
          </a:prstGeom>
        </p:spPr>
      </p:pic>
      <p:sp>
        <p:nvSpPr>
          <p:cNvPr id="12" name="Text 8"/>
          <p:cNvSpPr txBox="1"/>
          <p:nvPr/>
        </p:nvSpPr>
        <p:spPr>
          <a:xfrm>
            <a:off x="2058162" y="2011680"/>
            <a:ext cx="529590"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TiTiler</a:t>
            </a:r>
            <a:endParaRPr lang="en-US" sz="1100" dirty="0"/>
          </a:p>
        </p:txBody>
      </p:sp>
      <p:sp>
        <p:nvSpPr>
          <p:cNvPr id="13" name="Shape 9"/>
          <p:cNvSpPr/>
          <p:nvPr/>
        </p:nvSpPr>
        <p:spPr>
          <a:xfrm>
            <a:off x="2679192" y="2011680"/>
            <a:ext cx="999744" cy="402336"/>
          </a:xfrm>
          <a:prstGeom prst="roundRect">
            <a:avLst>
              <a:gd name="adj" fmla="val 18182"/>
            </a:avLst>
          </a:prstGeom>
          <a:solidFill>
            <a:srgbClr val="FFFFFF"/>
          </a:solidFill>
          <a:ln w="12700">
            <a:solidFill>
              <a:srgbClr val="C3D1E4"/>
            </a:solidFill>
            <a:prstDash val="solid"/>
          </a:ln>
        </p:spPr>
      </p:sp>
      <p:pic>
        <p:nvPicPr>
          <p:cNvPr id="14" name="Image 2" descr="img/oss/pygeoapi.png">    </p:cNvPr>
          <p:cNvPicPr>
            <a:picLocks noChangeAspect="1"/>
          </p:cNvPicPr>
          <p:nvPr/>
        </p:nvPicPr>
        <p:blipFill>
          <a:blip r:embed="rId3"/>
          <a:stretch>
            <a:fillRect/>
          </a:stretch>
        </p:blipFill>
        <p:spPr>
          <a:xfrm>
            <a:off x="2752344" y="2075688"/>
            <a:ext cx="274320" cy="274320"/>
          </a:xfrm>
          <a:prstGeom prst="rect">
            <a:avLst/>
          </a:prstGeom>
        </p:spPr>
      </p:pic>
      <p:sp>
        <p:nvSpPr>
          <p:cNvPr id="15" name="Text 10"/>
          <p:cNvSpPr txBox="1"/>
          <p:nvPr/>
        </p:nvSpPr>
        <p:spPr>
          <a:xfrm>
            <a:off x="3090672" y="2011680"/>
            <a:ext cx="588264"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pygeoapi</a:t>
            </a:r>
            <a:endParaRPr lang="en-US" sz="1100" dirty="0"/>
          </a:p>
        </p:txBody>
      </p:sp>
      <p:sp>
        <p:nvSpPr>
          <p:cNvPr id="16" name="Shape 11"/>
          <p:cNvSpPr/>
          <p:nvPr/>
        </p:nvSpPr>
        <p:spPr>
          <a:xfrm>
            <a:off x="3770376" y="2011680"/>
            <a:ext cx="1821180" cy="402336"/>
          </a:xfrm>
          <a:prstGeom prst="roundRect">
            <a:avLst>
              <a:gd name="adj" fmla="val 18182"/>
            </a:avLst>
          </a:prstGeom>
          <a:solidFill>
            <a:srgbClr val="FFFFFF"/>
          </a:solidFill>
          <a:ln w="12700">
            <a:solidFill>
              <a:srgbClr val="C3D1E4"/>
            </a:solidFill>
            <a:prstDash val="solid"/>
          </a:ln>
        </p:spPr>
      </p:sp>
      <p:pic>
        <p:nvPicPr>
          <p:cNvPr id="17" name="Image 3" descr="img/oss/python.png">    </p:cNvPr>
          <p:cNvPicPr>
            <a:picLocks noChangeAspect="1"/>
          </p:cNvPicPr>
          <p:nvPr/>
        </p:nvPicPr>
        <p:blipFill>
          <a:blip r:embed="rId4"/>
          <a:stretch>
            <a:fillRect/>
          </a:stretch>
        </p:blipFill>
        <p:spPr>
          <a:xfrm>
            <a:off x="3843528" y="2075688"/>
            <a:ext cx="274320" cy="274320"/>
          </a:xfrm>
          <a:prstGeom prst="rect">
            <a:avLst/>
          </a:prstGeom>
        </p:spPr>
      </p:pic>
      <p:sp>
        <p:nvSpPr>
          <p:cNvPr id="18" name="Text 12"/>
          <p:cNvSpPr txBox="1"/>
          <p:nvPr/>
        </p:nvSpPr>
        <p:spPr>
          <a:xfrm>
            <a:off x="4181856" y="2011680"/>
            <a:ext cx="1409700"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Registration Harvester</a:t>
            </a:r>
            <a:endParaRPr lang="en-US" sz="1100" dirty="0"/>
          </a:p>
        </p:txBody>
      </p:sp>
      <p:sp>
        <p:nvSpPr>
          <p:cNvPr id="19" name="Shape 13"/>
          <p:cNvSpPr/>
          <p:nvPr/>
        </p:nvSpPr>
        <p:spPr>
          <a:xfrm>
            <a:off x="5682996" y="2011680"/>
            <a:ext cx="999744" cy="402336"/>
          </a:xfrm>
          <a:prstGeom prst="roundRect">
            <a:avLst>
              <a:gd name="adj" fmla="val 18182"/>
            </a:avLst>
          </a:prstGeom>
          <a:solidFill>
            <a:srgbClr val="FFFFFF"/>
          </a:solidFill>
          <a:ln w="12700">
            <a:solidFill>
              <a:srgbClr val="C3D1E4"/>
            </a:solidFill>
            <a:prstDash val="solid"/>
          </a:ln>
        </p:spPr>
      </p:sp>
      <p:pic>
        <p:nvPicPr>
          <p:cNvPr id="20" name="Image 4" descr="img/oss/keycloak.png">    </p:cNvPr>
          <p:cNvPicPr>
            <a:picLocks noChangeAspect="1"/>
          </p:cNvPicPr>
          <p:nvPr/>
        </p:nvPicPr>
        <p:blipFill>
          <a:blip r:embed="rId5"/>
          <a:stretch>
            <a:fillRect/>
          </a:stretch>
        </p:blipFill>
        <p:spPr>
          <a:xfrm>
            <a:off x="5756148" y="2075688"/>
            <a:ext cx="274320" cy="274320"/>
          </a:xfrm>
          <a:prstGeom prst="rect">
            <a:avLst/>
          </a:prstGeom>
        </p:spPr>
      </p:pic>
      <p:sp>
        <p:nvSpPr>
          <p:cNvPr id="21" name="Text 14"/>
          <p:cNvSpPr txBox="1"/>
          <p:nvPr/>
        </p:nvSpPr>
        <p:spPr>
          <a:xfrm>
            <a:off x="6094476" y="2011680"/>
            <a:ext cx="588264"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Keycloak</a:t>
            </a:r>
            <a:endParaRPr lang="en-US" sz="1100" dirty="0"/>
          </a:p>
        </p:txBody>
      </p:sp>
      <p:sp>
        <p:nvSpPr>
          <p:cNvPr id="22" name="Shape 15"/>
          <p:cNvSpPr/>
          <p:nvPr/>
        </p:nvSpPr>
        <p:spPr>
          <a:xfrm>
            <a:off x="548640" y="3017520"/>
            <a:ext cx="6309360" cy="1691640"/>
          </a:xfrm>
          <a:prstGeom prst="roundRect">
            <a:avLst>
              <a:gd name="adj" fmla="val 4324"/>
            </a:avLst>
          </a:prstGeom>
          <a:solidFill>
            <a:srgbClr val="EAF0F8"/>
          </a:solidFill>
          <a:ln w="12700">
            <a:solidFill>
              <a:srgbClr val="EAF0F8"/>
            </a:solidFill>
            <a:prstDash val="solid"/>
          </a:ln>
        </p:spPr>
      </p:sp>
      <p:sp>
        <p:nvSpPr>
          <p:cNvPr id="23" name="Text 16"/>
          <p:cNvSpPr txBox="1"/>
          <p:nvPr/>
        </p:nvSpPr>
        <p:spPr>
          <a:xfrm>
            <a:off x="777240" y="3127248"/>
            <a:ext cx="3108960" cy="320040"/>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Our platform services</a:t>
            </a:r>
            <a:endParaRPr lang="en-US" sz="1500" dirty="0"/>
          </a:p>
        </p:txBody>
      </p:sp>
      <p:sp>
        <p:nvSpPr>
          <p:cNvPr id="24" name="Text 17"/>
          <p:cNvSpPr txBox="1"/>
          <p:nvPr/>
        </p:nvSpPr>
        <p:spPr>
          <a:xfrm>
            <a:off x="3566160" y="3127248"/>
            <a:ext cx="3108960" cy="320040"/>
          </a:xfrm>
          <a:prstGeom prst="rect">
            <a:avLst/>
          </a:prstGeom>
          <a:noFill/>
          <a:ln/>
        </p:spPr>
        <p:txBody>
          <a:bodyPr wrap="square" lIns="0" tIns="0" rIns="0" bIns="0" rtlCol="0" anchor="ctr"/>
          <a:lstStyle/>
          <a:p>
            <a:pPr algn="r" indent="0" marL="0">
              <a:buNone/>
            </a:pPr>
            <a:r>
              <a:rPr lang="en-US" sz="1150" i="1" dirty="0">
                <a:solidFill>
                  <a:srgbClr val="5B6B80"/>
                </a:solidFill>
                <a:latin typeface="Calibri" pitchFamily="34" charset="0"/>
                <a:ea typeface="Calibri" pitchFamily="34" charset="-122"/>
                <a:cs typeface="Calibri" pitchFamily="34" charset="-120"/>
              </a:rPr>
              <a:t>Built on open-source frameworks</a:t>
            </a:r>
            <a:endParaRPr lang="en-US" sz="1150" dirty="0"/>
          </a:p>
        </p:txBody>
      </p:sp>
      <p:sp>
        <p:nvSpPr>
          <p:cNvPr id="25" name="Shape 18"/>
          <p:cNvSpPr/>
          <p:nvPr/>
        </p:nvSpPr>
        <p:spPr>
          <a:xfrm>
            <a:off x="731520" y="3520440"/>
            <a:ext cx="882396" cy="402336"/>
          </a:xfrm>
          <a:prstGeom prst="roundRect">
            <a:avLst>
              <a:gd name="adj" fmla="val 18182"/>
            </a:avLst>
          </a:prstGeom>
          <a:solidFill>
            <a:srgbClr val="FFFFFF"/>
          </a:solidFill>
          <a:ln w="12700">
            <a:solidFill>
              <a:srgbClr val="C3D1E4"/>
            </a:solidFill>
            <a:prstDash val="solid"/>
          </a:ln>
        </p:spPr>
      </p:sp>
      <p:pic>
        <p:nvPicPr>
          <p:cNvPr id="26" name="Image 5" descr="img/oss/django.png">    </p:cNvPr>
          <p:cNvPicPr>
            <a:picLocks noChangeAspect="1"/>
          </p:cNvPicPr>
          <p:nvPr/>
        </p:nvPicPr>
        <p:blipFill>
          <a:blip r:embed="rId6"/>
          <a:stretch>
            <a:fillRect/>
          </a:stretch>
        </p:blipFill>
        <p:spPr>
          <a:xfrm>
            <a:off x="804672" y="3584448"/>
            <a:ext cx="274320" cy="274320"/>
          </a:xfrm>
          <a:prstGeom prst="rect">
            <a:avLst/>
          </a:prstGeom>
        </p:spPr>
      </p:pic>
      <p:sp>
        <p:nvSpPr>
          <p:cNvPr id="27" name="Text 19"/>
          <p:cNvSpPr txBox="1"/>
          <p:nvPr/>
        </p:nvSpPr>
        <p:spPr>
          <a:xfrm>
            <a:off x="1143000" y="3520440"/>
            <a:ext cx="470916"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Django</a:t>
            </a:r>
            <a:endParaRPr lang="en-US" sz="1100" dirty="0"/>
          </a:p>
        </p:txBody>
      </p:sp>
      <p:sp>
        <p:nvSpPr>
          <p:cNvPr id="28" name="Shape 20"/>
          <p:cNvSpPr/>
          <p:nvPr/>
        </p:nvSpPr>
        <p:spPr>
          <a:xfrm>
            <a:off x="1705356" y="3520440"/>
            <a:ext cx="823722" cy="402336"/>
          </a:xfrm>
          <a:prstGeom prst="roundRect">
            <a:avLst>
              <a:gd name="adj" fmla="val 18182"/>
            </a:avLst>
          </a:prstGeom>
          <a:solidFill>
            <a:srgbClr val="FFFFFF"/>
          </a:solidFill>
          <a:ln w="12700">
            <a:solidFill>
              <a:srgbClr val="C3D1E4"/>
            </a:solidFill>
            <a:prstDash val="solid"/>
          </a:ln>
        </p:spPr>
      </p:sp>
      <p:pic>
        <p:nvPicPr>
          <p:cNvPr id="29" name="Image 6" descr="img/oss/react.png">    </p:cNvPr>
          <p:cNvPicPr>
            <a:picLocks noChangeAspect="1"/>
          </p:cNvPicPr>
          <p:nvPr/>
        </p:nvPicPr>
        <p:blipFill>
          <a:blip r:embed="rId7"/>
          <a:stretch>
            <a:fillRect/>
          </a:stretch>
        </p:blipFill>
        <p:spPr>
          <a:xfrm>
            <a:off x="1778508" y="3584448"/>
            <a:ext cx="274320" cy="274320"/>
          </a:xfrm>
          <a:prstGeom prst="rect">
            <a:avLst/>
          </a:prstGeom>
        </p:spPr>
      </p:pic>
      <p:sp>
        <p:nvSpPr>
          <p:cNvPr id="30" name="Text 21"/>
          <p:cNvSpPr txBox="1"/>
          <p:nvPr/>
        </p:nvSpPr>
        <p:spPr>
          <a:xfrm>
            <a:off x="2116836" y="3520440"/>
            <a:ext cx="412242"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React</a:t>
            </a:r>
            <a:endParaRPr lang="en-US" sz="1100" dirty="0"/>
          </a:p>
        </p:txBody>
      </p:sp>
      <p:sp>
        <p:nvSpPr>
          <p:cNvPr id="31" name="Shape 22"/>
          <p:cNvSpPr/>
          <p:nvPr/>
        </p:nvSpPr>
        <p:spPr>
          <a:xfrm>
            <a:off x="2620518" y="3520440"/>
            <a:ext cx="1117092" cy="402336"/>
          </a:xfrm>
          <a:prstGeom prst="roundRect">
            <a:avLst>
              <a:gd name="adj" fmla="val 18182"/>
            </a:avLst>
          </a:prstGeom>
          <a:solidFill>
            <a:srgbClr val="FFFFFF"/>
          </a:solidFill>
          <a:ln w="12700">
            <a:solidFill>
              <a:srgbClr val="C3D1E4"/>
            </a:solidFill>
            <a:prstDash val="solid"/>
          </a:ln>
        </p:spPr>
      </p:sp>
      <p:pic>
        <p:nvPicPr>
          <p:cNvPr id="32" name="Image 7" descr="img/oss/postgresql.png">    </p:cNvPr>
          <p:cNvPicPr>
            <a:picLocks noChangeAspect="1"/>
          </p:cNvPicPr>
          <p:nvPr/>
        </p:nvPicPr>
        <p:blipFill>
          <a:blip r:embed="rId8"/>
          <a:stretch>
            <a:fillRect/>
          </a:stretch>
        </p:blipFill>
        <p:spPr>
          <a:xfrm>
            <a:off x="2693670" y="3584448"/>
            <a:ext cx="274320" cy="274320"/>
          </a:xfrm>
          <a:prstGeom prst="rect">
            <a:avLst/>
          </a:prstGeom>
        </p:spPr>
      </p:pic>
      <p:sp>
        <p:nvSpPr>
          <p:cNvPr id="33" name="Text 23"/>
          <p:cNvSpPr txBox="1"/>
          <p:nvPr/>
        </p:nvSpPr>
        <p:spPr>
          <a:xfrm>
            <a:off x="3031998" y="3520440"/>
            <a:ext cx="705612"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PostgreSQL</a:t>
            </a:r>
            <a:endParaRPr lang="en-US" sz="1100" dirty="0"/>
          </a:p>
        </p:txBody>
      </p:sp>
      <p:sp>
        <p:nvSpPr>
          <p:cNvPr id="34" name="Shape 24"/>
          <p:cNvSpPr/>
          <p:nvPr/>
        </p:nvSpPr>
        <p:spPr>
          <a:xfrm>
            <a:off x="3829050" y="3520440"/>
            <a:ext cx="941070" cy="402336"/>
          </a:xfrm>
          <a:prstGeom prst="roundRect">
            <a:avLst>
              <a:gd name="adj" fmla="val 18182"/>
            </a:avLst>
          </a:prstGeom>
          <a:solidFill>
            <a:srgbClr val="FFFFFF"/>
          </a:solidFill>
          <a:ln w="12700">
            <a:solidFill>
              <a:srgbClr val="C3D1E4"/>
            </a:solidFill>
            <a:prstDash val="solid"/>
          </a:ln>
        </p:spPr>
      </p:sp>
      <p:pic>
        <p:nvPicPr>
          <p:cNvPr id="35" name="Image 8" descr="img/oss/postgis.png">    </p:cNvPr>
          <p:cNvPicPr>
            <a:picLocks noChangeAspect="1"/>
          </p:cNvPicPr>
          <p:nvPr/>
        </p:nvPicPr>
        <p:blipFill>
          <a:blip r:embed="rId9"/>
          <a:stretch>
            <a:fillRect/>
          </a:stretch>
        </p:blipFill>
        <p:spPr>
          <a:xfrm>
            <a:off x="3902202" y="3584448"/>
            <a:ext cx="274320" cy="274320"/>
          </a:xfrm>
          <a:prstGeom prst="rect">
            <a:avLst/>
          </a:prstGeom>
        </p:spPr>
      </p:pic>
      <p:sp>
        <p:nvSpPr>
          <p:cNvPr id="36" name="Text 25"/>
          <p:cNvSpPr txBox="1"/>
          <p:nvPr/>
        </p:nvSpPr>
        <p:spPr>
          <a:xfrm>
            <a:off x="4240530" y="3520440"/>
            <a:ext cx="529590"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PostGIS</a:t>
            </a:r>
            <a:endParaRPr lang="en-US" sz="1100" dirty="0"/>
          </a:p>
        </p:txBody>
      </p:sp>
      <p:sp>
        <p:nvSpPr>
          <p:cNvPr id="37" name="Shape 26"/>
          <p:cNvSpPr/>
          <p:nvPr/>
        </p:nvSpPr>
        <p:spPr>
          <a:xfrm>
            <a:off x="4861560" y="3520440"/>
            <a:ext cx="999744" cy="402336"/>
          </a:xfrm>
          <a:prstGeom prst="roundRect">
            <a:avLst>
              <a:gd name="adj" fmla="val 18182"/>
            </a:avLst>
          </a:prstGeom>
          <a:solidFill>
            <a:srgbClr val="FFFFFF"/>
          </a:solidFill>
          <a:ln w="12700">
            <a:solidFill>
              <a:srgbClr val="C3D1E4"/>
            </a:solidFill>
            <a:prstDash val="solid"/>
          </a:ln>
        </p:spPr>
      </p:sp>
      <p:pic>
        <p:nvPicPr>
          <p:cNvPr id="38" name="Image 9" descr="img/oss/flowable.png">    </p:cNvPr>
          <p:cNvPicPr>
            <a:picLocks noChangeAspect="1"/>
          </p:cNvPicPr>
          <p:nvPr/>
        </p:nvPicPr>
        <p:blipFill>
          <a:blip r:embed="rId10"/>
          <a:stretch>
            <a:fillRect/>
          </a:stretch>
        </p:blipFill>
        <p:spPr>
          <a:xfrm>
            <a:off x="4934712" y="3584448"/>
            <a:ext cx="274320" cy="274320"/>
          </a:xfrm>
          <a:prstGeom prst="rect">
            <a:avLst/>
          </a:prstGeom>
        </p:spPr>
      </p:pic>
      <p:sp>
        <p:nvSpPr>
          <p:cNvPr id="39" name="Text 27"/>
          <p:cNvSpPr txBox="1"/>
          <p:nvPr/>
        </p:nvSpPr>
        <p:spPr>
          <a:xfrm>
            <a:off x="5273040" y="3520440"/>
            <a:ext cx="588264"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Flowable</a:t>
            </a:r>
            <a:endParaRPr lang="en-US" sz="1100" dirty="0"/>
          </a:p>
        </p:txBody>
      </p:sp>
      <p:sp>
        <p:nvSpPr>
          <p:cNvPr id="40" name="Shape 28"/>
          <p:cNvSpPr/>
          <p:nvPr/>
        </p:nvSpPr>
        <p:spPr>
          <a:xfrm>
            <a:off x="731520" y="4032504"/>
            <a:ext cx="823722" cy="402336"/>
          </a:xfrm>
          <a:prstGeom prst="roundRect">
            <a:avLst>
              <a:gd name="adj" fmla="val 18182"/>
            </a:avLst>
          </a:prstGeom>
          <a:solidFill>
            <a:srgbClr val="FFFFFF"/>
          </a:solidFill>
          <a:ln w="12700">
            <a:solidFill>
              <a:srgbClr val="C3D1E4"/>
            </a:solidFill>
            <a:prstDash val="solid"/>
          </a:ln>
        </p:spPr>
      </p:sp>
      <p:pic>
        <p:nvPicPr>
          <p:cNvPr id="41" name="Image 10" descr="img/oss/redis.png">    </p:cNvPr>
          <p:cNvPicPr>
            <a:picLocks noChangeAspect="1"/>
          </p:cNvPicPr>
          <p:nvPr/>
        </p:nvPicPr>
        <p:blipFill>
          <a:blip r:embed="rId11"/>
          <a:stretch>
            <a:fillRect/>
          </a:stretch>
        </p:blipFill>
        <p:spPr>
          <a:xfrm>
            <a:off x="804672" y="4096512"/>
            <a:ext cx="274320" cy="274320"/>
          </a:xfrm>
          <a:prstGeom prst="rect">
            <a:avLst/>
          </a:prstGeom>
        </p:spPr>
      </p:pic>
      <p:sp>
        <p:nvSpPr>
          <p:cNvPr id="42" name="Text 29"/>
          <p:cNvSpPr txBox="1"/>
          <p:nvPr/>
        </p:nvSpPr>
        <p:spPr>
          <a:xfrm>
            <a:off x="1143000" y="4032504"/>
            <a:ext cx="412242"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Redis</a:t>
            </a:r>
            <a:endParaRPr lang="en-US" sz="1100" dirty="0"/>
          </a:p>
        </p:txBody>
      </p:sp>
      <p:sp>
        <p:nvSpPr>
          <p:cNvPr id="43" name="Shape 30"/>
          <p:cNvSpPr/>
          <p:nvPr/>
        </p:nvSpPr>
        <p:spPr>
          <a:xfrm>
            <a:off x="1646682" y="4032504"/>
            <a:ext cx="882396" cy="402336"/>
          </a:xfrm>
          <a:prstGeom prst="roundRect">
            <a:avLst>
              <a:gd name="adj" fmla="val 18182"/>
            </a:avLst>
          </a:prstGeom>
          <a:solidFill>
            <a:srgbClr val="FFFFFF"/>
          </a:solidFill>
          <a:ln w="12700">
            <a:solidFill>
              <a:srgbClr val="C3D1E4"/>
            </a:solidFill>
            <a:prstDash val="solid"/>
          </a:ln>
        </p:spPr>
      </p:sp>
      <p:pic>
        <p:nvPicPr>
          <p:cNvPr id="44" name="Image 11" descr="img/oss/celery.png">    </p:cNvPr>
          <p:cNvPicPr>
            <a:picLocks noChangeAspect="1"/>
          </p:cNvPicPr>
          <p:nvPr/>
        </p:nvPicPr>
        <p:blipFill>
          <a:blip r:embed="rId12"/>
          <a:stretch>
            <a:fillRect/>
          </a:stretch>
        </p:blipFill>
        <p:spPr>
          <a:xfrm>
            <a:off x="1719834" y="4096512"/>
            <a:ext cx="274320" cy="274320"/>
          </a:xfrm>
          <a:prstGeom prst="rect">
            <a:avLst/>
          </a:prstGeom>
        </p:spPr>
      </p:pic>
      <p:sp>
        <p:nvSpPr>
          <p:cNvPr id="45" name="Text 31"/>
          <p:cNvSpPr txBox="1"/>
          <p:nvPr/>
        </p:nvSpPr>
        <p:spPr>
          <a:xfrm>
            <a:off x="2058162" y="4032504"/>
            <a:ext cx="470916"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Celery</a:t>
            </a:r>
            <a:endParaRPr lang="en-US" sz="1100" dirty="0"/>
          </a:p>
        </p:txBody>
      </p:sp>
      <p:sp>
        <p:nvSpPr>
          <p:cNvPr id="46" name="Shape 32"/>
          <p:cNvSpPr/>
          <p:nvPr/>
        </p:nvSpPr>
        <p:spPr>
          <a:xfrm>
            <a:off x="2620518" y="4032504"/>
            <a:ext cx="882396" cy="402336"/>
          </a:xfrm>
          <a:prstGeom prst="roundRect">
            <a:avLst>
              <a:gd name="adj" fmla="val 18182"/>
            </a:avLst>
          </a:prstGeom>
          <a:solidFill>
            <a:srgbClr val="FFFFFF"/>
          </a:solidFill>
          <a:ln w="12700">
            <a:solidFill>
              <a:srgbClr val="C3D1E4"/>
            </a:solidFill>
            <a:prstDash val="solid"/>
          </a:ln>
        </p:spPr>
      </p:sp>
      <p:pic>
        <p:nvPicPr>
          <p:cNvPr id="47" name="Image 12" descr="img/oss/apisix.png">    </p:cNvPr>
          <p:cNvPicPr>
            <a:picLocks noChangeAspect="1"/>
          </p:cNvPicPr>
          <p:nvPr/>
        </p:nvPicPr>
        <p:blipFill>
          <a:blip r:embed="rId13"/>
          <a:stretch>
            <a:fillRect/>
          </a:stretch>
        </p:blipFill>
        <p:spPr>
          <a:xfrm>
            <a:off x="2693670" y="4096512"/>
            <a:ext cx="274320" cy="274320"/>
          </a:xfrm>
          <a:prstGeom prst="rect">
            <a:avLst/>
          </a:prstGeom>
        </p:spPr>
      </p:pic>
      <p:sp>
        <p:nvSpPr>
          <p:cNvPr id="48" name="Text 33"/>
          <p:cNvSpPr txBox="1"/>
          <p:nvPr/>
        </p:nvSpPr>
        <p:spPr>
          <a:xfrm>
            <a:off x="3031998" y="4032504"/>
            <a:ext cx="470916"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APISIX</a:t>
            </a:r>
            <a:endParaRPr lang="en-US" sz="1100" dirty="0"/>
          </a:p>
        </p:txBody>
      </p:sp>
      <p:sp>
        <p:nvSpPr>
          <p:cNvPr id="49" name="Shape 34"/>
          <p:cNvSpPr/>
          <p:nvPr/>
        </p:nvSpPr>
        <p:spPr>
          <a:xfrm>
            <a:off x="548640" y="5038344"/>
            <a:ext cx="6309360" cy="1179576"/>
          </a:xfrm>
          <a:prstGeom prst="roundRect">
            <a:avLst>
              <a:gd name="adj" fmla="val 6202"/>
            </a:avLst>
          </a:prstGeom>
          <a:solidFill>
            <a:srgbClr val="EAF0F8"/>
          </a:solidFill>
          <a:ln w="12700">
            <a:solidFill>
              <a:srgbClr val="EAF0F8"/>
            </a:solidFill>
            <a:prstDash val="solid"/>
          </a:ln>
        </p:spPr>
      </p:sp>
      <p:sp>
        <p:nvSpPr>
          <p:cNvPr id="50" name="Text 35"/>
          <p:cNvSpPr txBox="1"/>
          <p:nvPr/>
        </p:nvSpPr>
        <p:spPr>
          <a:xfrm>
            <a:off x="777240" y="5148072"/>
            <a:ext cx="3108960" cy="320040"/>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Operations</a:t>
            </a:r>
            <a:endParaRPr lang="en-US" sz="1500" dirty="0"/>
          </a:p>
        </p:txBody>
      </p:sp>
      <p:sp>
        <p:nvSpPr>
          <p:cNvPr id="51" name="Text 36"/>
          <p:cNvSpPr txBox="1"/>
          <p:nvPr/>
        </p:nvSpPr>
        <p:spPr>
          <a:xfrm>
            <a:off x="3566160" y="5148072"/>
            <a:ext cx="3108960" cy="320040"/>
          </a:xfrm>
          <a:prstGeom prst="rect">
            <a:avLst/>
          </a:prstGeom>
          <a:noFill/>
          <a:ln/>
        </p:spPr>
        <p:txBody>
          <a:bodyPr wrap="square" lIns="0" tIns="0" rIns="0" bIns="0" rtlCol="0" anchor="ctr"/>
          <a:lstStyle/>
          <a:p>
            <a:pPr algn="r" indent="0" marL="0">
              <a:buNone/>
            </a:pPr>
            <a:r>
              <a:rPr lang="en-US" sz="1150" i="1" dirty="0">
                <a:solidFill>
                  <a:srgbClr val="5B6B80"/>
                </a:solidFill>
                <a:latin typeface="Calibri" pitchFamily="34" charset="0"/>
                <a:ea typeface="Calibri" pitchFamily="34" charset="-122"/>
                <a:cs typeface="Calibri" pitchFamily="34" charset="-120"/>
              </a:rPr>
              <a:t>Open-source cloud-native tooling</a:t>
            </a:r>
            <a:endParaRPr lang="en-US" sz="1150" dirty="0"/>
          </a:p>
        </p:txBody>
      </p:sp>
      <p:sp>
        <p:nvSpPr>
          <p:cNvPr id="52" name="Shape 37"/>
          <p:cNvSpPr/>
          <p:nvPr/>
        </p:nvSpPr>
        <p:spPr>
          <a:xfrm>
            <a:off x="731520" y="5541264"/>
            <a:ext cx="1117092" cy="402336"/>
          </a:xfrm>
          <a:prstGeom prst="roundRect">
            <a:avLst>
              <a:gd name="adj" fmla="val 18182"/>
            </a:avLst>
          </a:prstGeom>
          <a:solidFill>
            <a:srgbClr val="FFFFFF"/>
          </a:solidFill>
          <a:ln w="12700">
            <a:solidFill>
              <a:srgbClr val="C3D1E4"/>
            </a:solidFill>
            <a:prstDash val="solid"/>
          </a:ln>
        </p:spPr>
      </p:sp>
      <p:pic>
        <p:nvPicPr>
          <p:cNvPr id="53" name="Image 13" descr="img/oss/kubernetes.png">    </p:cNvPr>
          <p:cNvPicPr>
            <a:picLocks noChangeAspect="1"/>
          </p:cNvPicPr>
          <p:nvPr/>
        </p:nvPicPr>
        <p:blipFill>
          <a:blip r:embed="rId14"/>
          <a:stretch>
            <a:fillRect/>
          </a:stretch>
        </p:blipFill>
        <p:spPr>
          <a:xfrm>
            <a:off x="804672" y="5605272"/>
            <a:ext cx="274320" cy="274320"/>
          </a:xfrm>
          <a:prstGeom prst="rect">
            <a:avLst/>
          </a:prstGeom>
        </p:spPr>
      </p:pic>
      <p:sp>
        <p:nvSpPr>
          <p:cNvPr id="54" name="Text 38"/>
          <p:cNvSpPr txBox="1"/>
          <p:nvPr/>
        </p:nvSpPr>
        <p:spPr>
          <a:xfrm>
            <a:off x="1143000" y="5541264"/>
            <a:ext cx="705612"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Kubernetes</a:t>
            </a:r>
            <a:endParaRPr lang="en-US" sz="1100" dirty="0"/>
          </a:p>
        </p:txBody>
      </p:sp>
      <p:sp>
        <p:nvSpPr>
          <p:cNvPr id="55" name="Shape 39"/>
          <p:cNvSpPr/>
          <p:nvPr/>
        </p:nvSpPr>
        <p:spPr>
          <a:xfrm>
            <a:off x="1940052" y="5541264"/>
            <a:ext cx="765048" cy="402336"/>
          </a:xfrm>
          <a:prstGeom prst="roundRect">
            <a:avLst>
              <a:gd name="adj" fmla="val 18182"/>
            </a:avLst>
          </a:prstGeom>
          <a:solidFill>
            <a:srgbClr val="FFFFFF"/>
          </a:solidFill>
          <a:ln w="12700">
            <a:solidFill>
              <a:srgbClr val="C3D1E4"/>
            </a:solidFill>
            <a:prstDash val="solid"/>
          </a:ln>
        </p:spPr>
      </p:sp>
      <p:pic>
        <p:nvPicPr>
          <p:cNvPr id="56" name="Image 14" descr="img/oss/helm.png">    </p:cNvPr>
          <p:cNvPicPr>
            <a:picLocks noChangeAspect="1"/>
          </p:cNvPicPr>
          <p:nvPr/>
        </p:nvPicPr>
        <p:blipFill>
          <a:blip r:embed="rId15"/>
          <a:stretch>
            <a:fillRect/>
          </a:stretch>
        </p:blipFill>
        <p:spPr>
          <a:xfrm>
            <a:off x="2013204" y="5605272"/>
            <a:ext cx="274320" cy="274320"/>
          </a:xfrm>
          <a:prstGeom prst="rect">
            <a:avLst/>
          </a:prstGeom>
        </p:spPr>
      </p:pic>
      <p:sp>
        <p:nvSpPr>
          <p:cNvPr id="57" name="Text 40"/>
          <p:cNvSpPr txBox="1"/>
          <p:nvPr/>
        </p:nvSpPr>
        <p:spPr>
          <a:xfrm>
            <a:off x="2351532" y="5541264"/>
            <a:ext cx="353568"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Helm</a:t>
            </a:r>
            <a:endParaRPr lang="en-US" sz="1100" dirty="0"/>
          </a:p>
        </p:txBody>
      </p:sp>
      <p:sp>
        <p:nvSpPr>
          <p:cNvPr id="58" name="Shape 41"/>
          <p:cNvSpPr/>
          <p:nvPr/>
        </p:nvSpPr>
        <p:spPr>
          <a:xfrm>
            <a:off x="2796540" y="5541264"/>
            <a:ext cx="941070" cy="402336"/>
          </a:xfrm>
          <a:prstGeom prst="roundRect">
            <a:avLst>
              <a:gd name="adj" fmla="val 18182"/>
            </a:avLst>
          </a:prstGeom>
          <a:solidFill>
            <a:srgbClr val="FFFFFF"/>
          </a:solidFill>
          <a:ln w="12700">
            <a:solidFill>
              <a:srgbClr val="C3D1E4"/>
            </a:solidFill>
            <a:prstDash val="solid"/>
          </a:ln>
        </p:spPr>
      </p:sp>
      <p:pic>
        <p:nvPicPr>
          <p:cNvPr id="59" name="Image 15" descr="img/oss/argo.png">    </p:cNvPr>
          <p:cNvPicPr>
            <a:picLocks noChangeAspect="1"/>
          </p:cNvPicPr>
          <p:nvPr/>
        </p:nvPicPr>
        <p:blipFill>
          <a:blip r:embed="rId16"/>
          <a:stretch>
            <a:fillRect/>
          </a:stretch>
        </p:blipFill>
        <p:spPr>
          <a:xfrm>
            <a:off x="2869692" y="5605272"/>
            <a:ext cx="274320" cy="274320"/>
          </a:xfrm>
          <a:prstGeom prst="rect">
            <a:avLst/>
          </a:prstGeom>
        </p:spPr>
      </p:pic>
      <p:sp>
        <p:nvSpPr>
          <p:cNvPr id="60" name="Text 42"/>
          <p:cNvSpPr txBox="1"/>
          <p:nvPr/>
        </p:nvSpPr>
        <p:spPr>
          <a:xfrm>
            <a:off x="3208020" y="5541264"/>
            <a:ext cx="529590"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Argo CD</a:t>
            </a:r>
            <a:endParaRPr lang="en-US" sz="1100" dirty="0"/>
          </a:p>
        </p:txBody>
      </p:sp>
      <p:sp>
        <p:nvSpPr>
          <p:cNvPr id="61" name="Shape 43"/>
          <p:cNvSpPr/>
          <p:nvPr/>
        </p:nvSpPr>
        <p:spPr>
          <a:xfrm>
            <a:off x="3829050" y="5541264"/>
            <a:ext cx="1117092" cy="402336"/>
          </a:xfrm>
          <a:prstGeom prst="roundRect">
            <a:avLst>
              <a:gd name="adj" fmla="val 18182"/>
            </a:avLst>
          </a:prstGeom>
          <a:solidFill>
            <a:srgbClr val="FFFFFF"/>
          </a:solidFill>
          <a:ln w="12700">
            <a:solidFill>
              <a:srgbClr val="C3D1E4"/>
            </a:solidFill>
            <a:prstDash val="solid"/>
          </a:ln>
        </p:spPr>
      </p:sp>
      <p:pic>
        <p:nvPicPr>
          <p:cNvPr id="62" name="Image 16" descr="img/oss/prometheus.png">    </p:cNvPr>
          <p:cNvPicPr>
            <a:picLocks noChangeAspect="1"/>
          </p:cNvPicPr>
          <p:nvPr/>
        </p:nvPicPr>
        <p:blipFill>
          <a:blip r:embed="rId17"/>
          <a:stretch>
            <a:fillRect/>
          </a:stretch>
        </p:blipFill>
        <p:spPr>
          <a:xfrm>
            <a:off x="3902202" y="5605272"/>
            <a:ext cx="274320" cy="274320"/>
          </a:xfrm>
          <a:prstGeom prst="rect">
            <a:avLst/>
          </a:prstGeom>
        </p:spPr>
      </p:pic>
      <p:sp>
        <p:nvSpPr>
          <p:cNvPr id="63" name="Text 44"/>
          <p:cNvSpPr txBox="1"/>
          <p:nvPr/>
        </p:nvSpPr>
        <p:spPr>
          <a:xfrm>
            <a:off x="4240530" y="5541264"/>
            <a:ext cx="705612"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Prometheus</a:t>
            </a:r>
            <a:endParaRPr lang="en-US" sz="1100" dirty="0"/>
          </a:p>
        </p:txBody>
      </p:sp>
      <p:sp>
        <p:nvSpPr>
          <p:cNvPr id="64" name="Shape 45"/>
          <p:cNvSpPr/>
          <p:nvPr/>
        </p:nvSpPr>
        <p:spPr>
          <a:xfrm>
            <a:off x="5037582" y="5541264"/>
            <a:ext cx="941070" cy="402336"/>
          </a:xfrm>
          <a:prstGeom prst="roundRect">
            <a:avLst>
              <a:gd name="adj" fmla="val 18182"/>
            </a:avLst>
          </a:prstGeom>
          <a:solidFill>
            <a:srgbClr val="FFFFFF"/>
          </a:solidFill>
          <a:ln w="12700">
            <a:solidFill>
              <a:srgbClr val="C3D1E4"/>
            </a:solidFill>
            <a:prstDash val="solid"/>
          </a:ln>
        </p:spPr>
      </p:sp>
      <p:pic>
        <p:nvPicPr>
          <p:cNvPr id="65" name="Image 17" descr="img/oss/grafana.png">    </p:cNvPr>
          <p:cNvPicPr>
            <a:picLocks noChangeAspect="1"/>
          </p:cNvPicPr>
          <p:nvPr/>
        </p:nvPicPr>
        <p:blipFill>
          <a:blip r:embed="rId18"/>
          <a:stretch>
            <a:fillRect/>
          </a:stretch>
        </p:blipFill>
        <p:spPr>
          <a:xfrm>
            <a:off x="5110734" y="5605272"/>
            <a:ext cx="274320" cy="274320"/>
          </a:xfrm>
          <a:prstGeom prst="rect">
            <a:avLst/>
          </a:prstGeom>
        </p:spPr>
      </p:pic>
      <p:sp>
        <p:nvSpPr>
          <p:cNvPr id="66" name="Text 46"/>
          <p:cNvSpPr txBox="1"/>
          <p:nvPr/>
        </p:nvSpPr>
        <p:spPr>
          <a:xfrm>
            <a:off x="5449062" y="5541264"/>
            <a:ext cx="529590" cy="402336"/>
          </a:xfrm>
          <a:prstGeom prst="rect">
            <a:avLst/>
          </a:prstGeom>
          <a:noFill/>
          <a:ln/>
        </p:spPr>
        <p:txBody>
          <a:bodyPr wrap="none" lIns="0" tIns="0" rIns="0" bIns="0" rtlCol="0" anchor="ctr"/>
          <a:lstStyle/>
          <a:p>
            <a:pPr algn="l" indent="0" marL="0">
              <a:buNone/>
            </a:pPr>
            <a:r>
              <a:rPr lang="en-US" sz="1100" dirty="0">
                <a:solidFill>
                  <a:srgbClr val="0B2A5B"/>
                </a:solidFill>
                <a:latin typeface="Calibri" pitchFamily="34" charset="0"/>
                <a:ea typeface="Calibri" pitchFamily="34" charset="-122"/>
                <a:cs typeface="Calibri" pitchFamily="34" charset="-120"/>
              </a:rPr>
              <a:t>Grafana</a:t>
            </a:r>
            <a:endParaRPr lang="en-US" sz="1100" dirty="0"/>
          </a:p>
        </p:txBody>
      </p:sp>
      <p:sp>
        <p:nvSpPr>
          <p:cNvPr id="67" name="Shape 47"/>
          <p:cNvSpPr/>
          <p:nvPr/>
        </p:nvSpPr>
        <p:spPr>
          <a:xfrm>
            <a:off x="7178040" y="1508760"/>
            <a:ext cx="4465015" cy="4709160"/>
          </a:xfrm>
          <a:prstGeom prst="roundRect">
            <a:avLst>
              <a:gd name="adj" fmla="val 1638"/>
            </a:avLst>
          </a:prstGeom>
          <a:solidFill>
            <a:srgbClr val="0B2A5B"/>
          </a:solidFill>
          <a:ln w="12700">
            <a:solidFill>
              <a:srgbClr val="0B2A5B"/>
            </a:solidFill>
            <a:prstDash val="solid"/>
          </a:ln>
        </p:spPr>
      </p:sp>
      <p:sp>
        <p:nvSpPr>
          <p:cNvPr id="68" name="Shape 48"/>
          <p:cNvSpPr/>
          <p:nvPr/>
        </p:nvSpPr>
        <p:spPr>
          <a:xfrm>
            <a:off x="10774375" y="1645920"/>
            <a:ext cx="594360" cy="594360"/>
          </a:xfrm>
          <a:prstGeom prst="ellipse">
            <a:avLst/>
          </a:prstGeom>
          <a:solidFill>
            <a:srgbClr val="FFFFFF"/>
          </a:solidFill>
          <a:ln w="12700">
            <a:solidFill>
              <a:srgbClr val="FFFFFF"/>
            </a:solidFill>
            <a:prstDash val="solid"/>
          </a:ln>
        </p:spPr>
      </p:sp>
      <p:pic>
        <p:nvPicPr>
          <p:cNvPr id="69" name="Image 18" descr="img/oss/stac.png">    </p:cNvPr>
          <p:cNvPicPr>
            <a:picLocks noChangeAspect="1"/>
          </p:cNvPicPr>
          <p:nvPr/>
        </p:nvPicPr>
        <p:blipFill>
          <a:blip r:embed="rId19"/>
          <a:stretch>
            <a:fillRect/>
          </a:stretch>
        </p:blipFill>
        <p:spPr>
          <a:xfrm>
            <a:off x="10869473" y="1741018"/>
            <a:ext cx="404165" cy="404165"/>
          </a:xfrm>
          <a:prstGeom prst="rect">
            <a:avLst/>
          </a:prstGeom>
        </p:spPr>
      </p:pic>
      <p:sp>
        <p:nvSpPr>
          <p:cNvPr id="70" name="Text 49"/>
          <p:cNvSpPr txBox="1"/>
          <p:nvPr/>
        </p:nvSpPr>
        <p:spPr>
          <a:xfrm>
            <a:off x="7452360" y="1664208"/>
            <a:ext cx="3276295" cy="411480"/>
          </a:xfrm>
          <a:prstGeom prst="rect">
            <a:avLst/>
          </a:prstGeom>
          <a:noFill/>
          <a:ln/>
        </p:spPr>
        <p:txBody>
          <a:bodyPr wrap="square" lIns="0" tIns="0" rIns="0" bIns="0" rtlCol="0" anchor="ctr"/>
          <a:lstStyle/>
          <a:p>
            <a:pPr indent="0" marL="0">
              <a:buNone/>
            </a:pPr>
            <a:r>
              <a:rPr lang="en-US" sz="1800" b="1" dirty="0">
                <a:solidFill>
                  <a:srgbClr val="F28C28"/>
                </a:solidFill>
                <a:latin typeface="Calibri" pitchFamily="34" charset="0"/>
                <a:ea typeface="Calibri" pitchFamily="34" charset="-122"/>
                <a:cs typeface="Calibri" pitchFamily="34" charset="-120"/>
              </a:rPr>
              <a:t>STAC as the backbone</a:t>
            </a:r>
            <a:endParaRPr lang="en-US" sz="1800" dirty="0"/>
          </a:p>
        </p:txBody>
      </p:sp>
      <p:sp>
        <p:nvSpPr>
          <p:cNvPr id="71" name="Text 50"/>
          <p:cNvSpPr txBox="1"/>
          <p:nvPr/>
        </p:nvSpPr>
        <p:spPr>
          <a:xfrm>
            <a:off x="7452360" y="2331720"/>
            <a:ext cx="3962095" cy="2240280"/>
          </a:xfrm>
          <a:prstGeom prst="rect">
            <a:avLst/>
          </a:prstGeom>
          <a:noFill/>
          <a:ln/>
        </p:spPr>
        <p:txBody>
          <a:bodyPr wrap="square" lIns="0" tIns="0" rIns="0" bIns="0" rtlCol="0" anchor="t"/>
          <a:lstStyle/>
          <a:p>
            <a:pPr marL="342900" indent="-342900">
              <a:spcAft>
                <a:spcPts val="500"/>
              </a:spcAft>
              <a:buSzPct val="100000"/>
              <a:buChar char="•"/>
            </a:pPr>
            <a:r>
              <a:rPr lang="en-US" sz="1300" b="1" dirty="0">
                <a:solidFill>
                  <a:srgbClr val="F28C28"/>
                </a:solidFill>
                <a:latin typeface="Calibri" pitchFamily="34" charset="0"/>
                <a:ea typeface="Calibri" pitchFamily="34" charset="-122"/>
                <a:cs typeface="Calibri" pitchFamily="34" charset="-120"/>
              </a:rPr>
              <a:t>Catalogue backbone: </a:t>
            </a:r>
            <a:pPr indent="0" marL="0">
              <a:spcAft>
                <a:spcPts val="500"/>
              </a:spcAft>
              <a:buNone/>
            </a:pPr>
            <a:r>
              <a:rPr lang="en-US" sz="1300" dirty="0">
                <a:solidFill>
                  <a:srgbClr val="FFFFFF"/>
                </a:solidFill>
                <a:latin typeface="Calibri" pitchFamily="34" charset="0"/>
                <a:ea typeface="Calibri" pitchFamily="34" charset="-122"/>
                <a:cs typeface="Calibri" pitchFamily="34" charset="-120"/>
              </a:rPr>
              <a:t>every product is a STAC item, served through STAC API alongside OGC API – Records, CSW and OpenSearch</a:t>
            </a:r>
            <a:endParaRPr lang="en-US" sz="1300" dirty="0"/>
          </a:p>
          <a:p>
            <a:pPr marL="342900" indent="-342900">
              <a:spcAft>
                <a:spcPts val="500"/>
              </a:spcAft>
              <a:buSzPct val="100000"/>
              <a:buChar char="•"/>
            </a:pPr>
            <a:r>
              <a:rPr lang="en-US" sz="1300" b="1" dirty="0">
                <a:solidFill>
                  <a:srgbClr val="F28C28"/>
                </a:solidFill>
                <a:latin typeface="Calibri" pitchFamily="34" charset="0"/>
                <a:ea typeface="Calibri" pitchFamily="34" charset="-122"/>
                <a:cs typeface="Calibri" pitchFamily="34" charset="-120"/>
              </a:rPr>
              <a:t>Generated by the harvester: </a:t>
            </a:r>
            <a:pPr indent="0" marL="0">
              <a:spcAft>
                <a:spcPts val="500"/>
              </a:spcAft>
              <a:buNone/>
            </a:pPr>
            <a:r>
              <a:rPr lang="en-US" sz="1300" dirty="0">
                <a:solidFill>
                  <a:srgbClr val="FFFFFF"/>
                </a:solidFill>
                <a:latin typeface="Calibri" pitchFamily="34" charset="0"/>
                <a:ea typeface="Calibri" pitchFamily="34" charset="-122"/>
                <a:cs typeface="Calibri" pitchFamily="34" charset="-120"/>
              </a:rPr>
              <a:t>providers rarely deliver STAC, so we create it from each delivery</a:t>
            </a:r>
            <a:endParaRPr lang="en-US" sz="1300" dirty="0"/>
          </a:p>
          <a:p>
            <a:pPr marL="342900" indent="-342900">
              <a:spcAft>
                <a:spcPts val="500"/>
              </a:spcAft>
              <a:buSzPct val="100000"/>
              <a:buChar char="•"/>
            </a:pPr>
            <a:r>
              <a:rPr lang="en-US" sz="1300" b="1" dirty="0">
                <a:solidFill>
                  <a:srgbClr val="F28C28"/>
                </a:solidFill>
                <a:latin typeface="Calibri" pitchFamily="34" charset="0"/>
                <a:ea typeface="Calibri" pitchFamily="34" charset="-122"/>
                <a:cs typeface="Calibri" pitchFamily="34" charset="-120"/>
              </a:rPr>
              <a:t>Shared language: </a:t>
            </a:r>
            <a:pPr indent="0" marL="0">
              <a:spcAft>
                <a:spcPts val="500"/>
              </a:spcAft>
              <a:buNone/>
            </a:pPr>
            <a:r>
              <a:rPr lang="en-US" sz="1300" dirty="0">
                <a:solidFill>
                  <a:srgbClr val="FFFFFF"/>
                </a:solidFill>
                <a:latin typeface="Calibri" pitchFamily="34" charset="0"/>
                <a:ea typeface="Calibri" pitchFamily="34" charset="-122"/>
                <a:cs typeface="Calibri" pitchFamily="34" charset="-120"/>
              </a:rPr>
              <a:t>components describe and pass products to each other as STAC</a:t>
            </a:r>
            <a:endParaRPr lang="en-US" sz="1300" dirty="0"/>
          </a:p>
          <a:p>
            <a:pPr marL="342900" indent="-342900">
              <a:spcAft>
                <a:spcPts val="500"/>
              </a:spcAft>
              <a:buSzPct val="100000"/>
              <a:buChar char="•"/>
            </a:pPr>
            <a:r>
              <a:rPr lang="en-US" sz="1300" b="1" dirty="0">
                <a:solidFill>
                  <a:srgbClr val="F28C28"/>
                </a:solidFill>
                <a:latin typeface="Calibri" pitchFamily="34" charset="0"/>
                <a:ea typeface="Calibri" pitchFamily="34" charset="-122"/>
                <a:cs typeface="Calibri" pitchFamily="34" charset="-120"/>
              </a:rPr>
              <a:t>Future-ready: </a:t>
            </a:r>
            <a:pPr indent="0" marL="0">
              <a:spcAft>
                <a:spcPts val="500"/>
              </a:spcAft>
              <a:buNone/>
            </a:pPr>
            <a:r>
              <a:rPr lang="en-US" sz="1300" dirty="0">
                <a:solidFill>
                  <a:srgbClr val="FFFFFF"/>
                </a:solidFill>
                <a:latin typeface="Calibri" pitchFamily="34" charset="0"/>
                <a:ea typeface="Calibri" pitchFamily="34" charset="-122"/>
                <a:cs typeface="Calibri" pitchFamily="34" charset="-120"/>
              </a:rPr>
              <a:t>a standard model leaves room for new integrations</a:t>
            </a:r>
            <a:endParaRPr lang="en-US" sz="1300" dirty="0"/>
          </a:p>
        </p:txBody>
      </p:sp>
      <p:sp>
        <p:nvSpPr>
          <p:cNvPr id="72" name="Text 51"/>
          <p:cNvSpPr txBox="1"/>
          <p:nvPr/>
        </p:nvSpPr>
        <p:spPr>
          <a:xfrm>
            <a:off x="7452360" y="4553712"/>
            <a:ext cx="3962095" cy="256032"/>
          </a:xfrm>
          <a:prstGeom prst="rect">
            <a:avLst/>
          </a:prstGeom>
          <a:noFill/>
          <a:ln/>
        </p:spPr>
        <p:txBody>
          <a:bodyPr wrap="square" lIns="0" tIns="0" rIns="0" bIns="0" rtlCol="0" anchor="ctr"/>
          <a:lstStyle/>
          <a:p>
            <a:pPr indent="0" marL="0">
              <a:buNone/>
            </a:pPr>
            <a:r>
              <a:rPr lang="en-US" sz="1150" i="1" dirty="0">
                <a:solidFill>
                  <a:srgbClr val="D5E1F0"/>
                </a:solidFill>
                <a:latin typeface="Calibri" pitchFamily="34" charset="0"/>
                <a:ea typeface="Calibri" pitchFamily="34" charset="-122"/>
                <a:cs typeface="Calibri" pitchFamily="34" charset="-120"/>
              </a:rPr>
              <a:t>Closed catalogue: access only for authorised DataHub users.</a:t>
            </a:r>
            <a:endParaRPr lang="en-US" sz="1150" dirty="0"/>
          </a:p>
        </p:txBody>
      </p:sp>
      <p:sp>
        <p:nvSpPr>
          <p:cNvPr id="73" name="Text 52"/>
          <p:cNvSpPr txBox="1"/>
          <p:nvPr/>
        </p:nvSpPr>
        <p:spPr>
          <a:xfrm>
            <a:off x="7452360" y="4919472"/>
            <a:ext cx="3916375" cy="274320"/>
          </a:xfrm>
          <a:prstGeom prst="rect">
            <a:avLst/>
          </a:prstGeom>
          <a:noFill/>
          <a:ln/>
        </p:spPr>
        <p:txBody>
          <a:bodyPr wrap="square" lIns="0" tIns="0" rIns="0" bIns="0" rtlCol="0" anchor="ctr"/>
          <a:lstStyle/>
          <a:p>
            <a:pPr indent="0" marL="0">
              <a:buNone/>
            </a:pPr>
            <a:r>
              <a:rPr lang="en-US" sz="1200" b="1" dirty="0">
                <a:solidFill>
                  <a:srgbClr val="D5E1F0"/>
                </a:solidFill>
                <a:latin typeface="Calibri" pitchFamily="34" charset="0"/>
                <a:ea typeface="Calibri" pitchFamily="34" charset="-122"/>
                <a:cs typeface="Calibri" pitchFamily="34" charset="-120"/>
              </a:rPr>
              <a:t>Open standards &amp; protocols</a:t>
            </a:r>
            <a:endParaRPr lang="en-US" sz="1200" dirty="0"/>
          </a:p>
        </p:txBody>
      </p:sp>
      <p:sp>
        <p:nvSpPr>
          <p:cNvPr id="74" name="Shape 53"/>
          <p:cNvSpPr/>
          <p:nvPr/>
        </p:nvSpPr>
        <p:spPr>
          <a:xfrm>
            <a:off x="7452360" y="5230368"/>
            <a:ext cx="746150" cy="365760"/>
          </a:xfrm>
          <a:prstGeom prst="roundRect">
            <a:avLst>
              <a:gd name="adj" fmla="val 20000"/>
            </a:avLst>
          </a:prstGeom>
          <a:solidFill>
            <a:srgbClr val="1B4A8C"/>
          </a:solidFill>
          <a:ln w="12700">
            <a:solidFill>
              <a:srgbClr val="1B4A8C"/>
            </a:solidFill>
            <a:prstDash val="solid"/>
          </a:ln>
        </p:spPr>
      </p:sp>
      <p:sp>
        <p:nvSpPr>
          <p:cNvPr id="75" name="Shape 54"/>
          <p:cNvSpPr/>
          <p:nvPr/>
        </p:nvSpPr>
        <p:spPr>
          <a:xfrm>
            <a:off x="7525512" y="5294376"/>
            <a:ext cx="237744" cy="237744"/>
          </a:xfrm>
          <a:prstGeom prst="ellipse">
            <a:avLst/>
          </a:prstGeom>
          <a:solidFill>
            <a:srgbClr val="FFFFFF"/>
          </a:solidFill>
          <a:ln w="12700">
            <a:solidFill>
              <a:srgbClr val="FFFFFF"/>
            </a:solidFill>
            <a:prstDash val="solid"/>
          </a:ln>
        </p:spPr>
      </p:sp>
      <p:pic>
        <p:nvPicPr>
          <p:cNvPr id="76" name="Image 19" descr="img/oss/stac.png">    </p:cNvPr>
          <p:cNvPicPr>
            <a:picLocks noChangeAspect="1"/>
          </p:cNvPicPr>
          <p:nvPr/>
        </p:nvPicPr>
        <p:blipFill>
          <a:blip r:embed="rId20"/>
          <a:stretch>
            <a:fillRect/>
          </a:stretch>
        </p:blipFill>
        <p:spPr>
          <a:xfrm>
            <a:off x="7563551" y="5332415"/>
            <a:ext cx="161666" cy="161666"/>
          </a:xfrm>
          <a:prstGeom prst="rect">
            <a:avLst/>
          </a:prstGeom>
        </p:spPr>
      </p:pic>
      <p:sp>
        <p:nvSpPr>
          <p:cNvPr id="77" name="Text 55"/>
          <p:cNvSpPr txBox="1"/>
          <p:nvPr/>
        </p:nvSpPr>
        <p:spPr>
          <a:xfrm>
            <a:off x="7827264" y="5230368"/>
            <a:ext cx="371246" cy="365760"/>
          </a:xfrm>
          <a:prstGeom prst="rect">
            <a:avLst/>
          </a:prstGeom>
          <a:noFill/>
          <a:ln/>
        </p:spPr>
        <p:txBody>
          <a:bodyPr wrap="none" lIns="0" tIns="0" rIns="0" bIns="0" rtlCol="0" anchor="ctr"/>
          <a:lstStyle/>
          <a:p>
            <a:pPr algn="l" indent="0" marL="0">
              <a:buNone/>
            </a:pPr>
            <a:r>
              <a:rPr lang="en-US" sz="1150" dirty="0">
                <a:solidFill>
                  <a:srgbClr val="FFFFFF"/>
                </a:solidFill>
                <a:latin typeface="Calibri" pitchFamily="34" charset="0"/>
                <a:ea typeface="Calibri" pitchFamily="34" charset="-122"/>
                <a:cs typeface="Calibri" pitchFamily="34" charset="-120"/>
              </a:rPr>
              <a:t>STAC</a:t>
            </a:r>
            <a:endParaRPr lang="en-US" sz="1150" dirty="0"/>
          </a:p>
        </p:txBody>
      </p:sp>
      <p:sp>
        <p:nvSpPr>
          <p:cNvPr id="78" name="Shape 56"/>
          <p:cNvSpPr/>
          <p:nvPr/>
        </p:nvSpPr>
        <p:spPr>
          <a:xfrm>
            <a:off x="8289950" y="5230368"/>
            <a:ext cx="935431" cy="365760"/>
          </a:xfrm>
          <a:prstGeom prst="roundRect">
            <a:avLst>
              <a:gd name="adj" fmla="val 20000"/>
            </a:avLst>
          </a:prstGeom>
          <a:solidFill>
            <a:srgbClr val="1B4A8C"/>
          </a:solidFill>
          <a:ln w="12700">
            <a:solidFill>
              <a:srgbClr val="1B4A8C"/>
            </a:solidFill>
            <a:prstDash val="solid"/>
          </a:ln>
        </p:spPr>
      </p:sp>
      <p:sp>
        <p:nvSpPr>
          <p:cNvPr id="79" name="Shape 57"/>
          <p:cNvSpPr/>
          <p:nvPr/>
        </p:nvSpPr>
        <p:spPr>
          <a:xfrm>
            <a:off x="8363102" y="5294376"/>
            <a:ext cx="237744" cy="237744"/>
          </a:xfrm>
          <a:prstGeom prst="ellipse">
            <a:avLst/>
          </a:prstGeom>
          <a:solidFill>
            <a:srgbClr val="FFFFFF"/>
          </a:solidFill>
          <a:ln w="12700">
            <a:solidFill>
              <a:srgbClr val="FFFFFF"/>
            </a:solidFill>
            <a:prstDash val="solid"/>
          </a:ln>
        </p:spPr>
      </p:sp>
      <p:pic>
        <p:nvPicPr>
          <p:cNvPr id="80" name="Image 20" descr="img/oss/openapi.png">    </p:cNvPr>
          <p:cNvPicPr>
            <a:picLocks noChangeAspect="1"/>
          </p:cNvPicPr>
          <p:nvPr/>
        </p:nvPicPr>
        <p:blipFill>
          <a:blip r:embed="rId21"/>
          <a:stretch>
            <a:fillRect/>
          </a:stretch>
        </p:blipFill>
        <p:spPr>
          <a:xfrm>
            <a:off x="8401141" y="5332415"/>
            <a:ext cx="161666" cy="161666"/>
          </a:xfrm>
          <a:prstGeom prst="rect">
            <a:avLst/>
          </a:prstGeom>
        </p:spPr>
      </p:pic>
      <p:sp>
        <p:nvSpPr>
          <p:cNvPr id="81" name="Text 58"/>
          <p:cNvSpPr txBox="1"/>
          <p:nvPr/>
        </p:nvSpPr>
        <p:spPr>
          <a:xfrm>
            <a:off x="8664854" y="5230368"/>
            <a:ext cx="560527" cy="365760"/>
          </a:xfrm>
          <a:prstGeom prst="rect">
            <a:avLst/>
          </a:prstGeom>
          <a:noFill/>
          <a:ln/>
        </p:spPr>
        <p:txBody>
          <a:bodyPr wrap="none" lIns="0" tIns="0" rIns="0" bIns="0" rtlCol="0" anchor="ctr"/>
          <a:lstStyle/>
          <a:p>
            <a:pPr algn="l" indent="0" marL="0">
              <a:buNone/>
            </a:pPr>
            <a:r>
              <a:rPr lang="en-US" sz="1150" dirty="0">
                <a:solidFill>
                  <a:srgbClr val="FFFFFF"/>
                </a:solidFill>
                <a:latin typeface="Calibri" pitchFamily="34" charset="0"/>
                <a:ea typeface="Calibri" pitchFamily="34" charset="-122"/>
                <a:cs typeface="Calibri" pitchFamily="34" charset="-120"/>
              </a:rPr>
              <a:t>OpenAPI</a:t>
            </a:r>
            <a:endParaRPr lang="en-US" sz="1150" dirty="0"/>
          </a:p>
        </p:txBody>
      </p:sp>
      <p:sp>
        <p:nvSpPr>
          <p:cNvPr id="82" name="Shape 59"/>
          <p:cNvSpPr/>
          <p:nvPr/>
        </p:nvSpPr>
        <p:spPr>
          <a:xfrm>
            <a:off x="9316822" y="5230368"/>
            <a:ext cx="1377086" cy="365760"/>
          </a:xfrm>
          <a:prstGeom prst="roundRect">
            <a:avLst>
              <a:gd name="adj" fmla="val 20000"/>
            </a:avLst>
          </a:prstGeom>
          <a:solidFill>
            <a:srgbClr val="1B4A8C"/>
          </a:solidFill>
          <a:ln w="12700">
            <a:solidFill>
              <a:srgbClr val="1B4A8C"/>
            </a:solidFill>
            <a:prstDash val="solid"/>
          </a:ln>
        </p:spPr>
      </p:sp>
      <p:sp>
        <p:nvSpPr>
          <p:cNvPr id="83" name="Shape 60"/>
          <p:cNvSpPr/>
          <p:nvPr/>
        </p:nvSpPr>
        <p:spPr>
          <a:xfrm>
            <a:off x="9389974" y="5294376"/>
            <a:ext cx="237744" cy="237744"/>
          </a:xfrm>
          <a:prstGeom prst="ellipse">
            <a:avLst/>
          </a:prstGeom>
          <a:solidFill>
            <a:srgbClr val="FFFFFF"/>
          </a:solidFill>
          <a:ln w="12700">
            <a:solidFill>
              <a:srgbClr val="FFFFFF"/>
            </a:solidFill>
            <a:prstDash val="solid"/>
          </a:ln>
        </p:spPr>
      </p:sp>
      <p:pic>
        <p:nvPicPr>
          <p:cNvPr id="84" name="Image 21" descr="img/oss/openid.png">    </p:cNvPr>
          <p:cNvPicPr>
            <a:picLocks noChangeAspect="1"/>
          </p:cNvPicPr>
          <p:nvPr/>
        </p:nvPicPr>
        <p:blipFill>
          <a:blip r:embed="rId22"/>
          <a:stretch>
            <a:fillRect/>
          </a:stretch>
        </p:blipFill>
        <p:spPr>
          <a:xfrm>
            <a:off x="9428013" y="5332415"/>
            <a:ext cx="161666" cy="161666"/>
          </a:xfrm>
          <a:prstGeom prst="rect">
            <a:avLst/>
          </a:prstGeom>
        </p:spPr>
      </p:pic>
      <p:sp>
        <p:nvSpPr>
          <p:cNvPr id="85" name="Text 61"/>
          <p:cNvSpPr txBox="1"/>
          <p:nvPr/>
        </p:nvSpPr>
        <p:spPr>
          <a:xfrm>
            <a:off x="9691726" y="5230368"/>
            <a:ext cx="1002182" cy="365760"/>
          </a:xfrm>
          <a:prstGeom prst="rect">
            <a:avLst/>
          </a:prstGeom>
          <a:noFill/>
          <a:ln/>
        </p:spPr>
        <p:txBody>
          <a:bodyPr wrap="none" lIns="0" tIns="0" rIns="0" bIns="0" rtlCol="0" anchor="ctr"/>
          <a:lstStyle/>
          <a:p>
            <a:pPr algn="l" indent="0" marL="0">
              <a:buNone/>
            </a:pPr>
            <a:r>
              <a:rPr lang="en-US" sz="1150" dirty="0">
                <a:solidFill>
                  <a:srgbClr val="FFFFFF"/>
                </a:solidFill>
                <a:latin typeface="Calibri" pitchFamily="34" charset="0"/>
                <a:ea typeface="Calibri" pitchFamily="34" charset="-122"/>
                <a:cs typeface="Calibri" pitchFamily="34" charset="-120"/>
              </a:rPr>
              <a:t>OpenID Connect</a:t>
            </a:r>
            <a:endParaRPr lang="en-US" sz="1150" dirty="0"/>
          </a:p>
        </p:txBody>
      </p:sp>
      <p:sp>
        <p:nvSpPr>
          <p:cNvPr id="86" name="Shape 62"/>
          <p:cNvSpPr/>
          <p:nvPr/>
        </p:nvSpPr>
        <p:spPr>
          <a:xfrm>
            <a:off x="10785348" y="5230368"/>
            <a:ext cx="640080" cy="365760"/>
          </a:xfrm>
          <a:prstGeom prst="roundRect">
            <a:avLst>
              <a:gd name="adj" fmla="val 20000"/>
            </a:avLst>
          </a:prstGeom>
          <a:solidFill>
            <a:srgbClr val="1B4A8C"/>
          </a:solidFill>
          <a:ln w="12700">
            <a:solidFill>
              <a:srgbClr val="1B4A8C"/>
            </a:solidFill>
            <a:prstDash val="solid"/>
          </a:ln>
        </p:spPr>
      </p:sp>
      <p:sp>
        <p:nvSpPr>
          <p:cNvPr id="87" name="Text 63"/>
          <p:cNvSpPr txBox="1"/>
          <p:nvPr/>
        </p:nvSpPr>
        <p:spPr>
          <a:xfrm>
            <a:off x="10785348" y="5230368"/>
            <a:ext cx="640080" cy="365760"/>
          </a:xfrm>
          <a:prstGeom prst="rect">
            <a:avLst/>
          </a:prstGeom>
          <a:noFill/>
          <a:ln/>
        </p:spPr>
        <p:txBody>
          <a:bodyPr wrap="none" lIns="0" tIns="0" rIns="0" bIns="0" rtlCol="0" anchor="ctr"/>
          <a:lstStyle/>
          <a:p>
            <a:pPr algn="ctr" indent="0" marL="0">
              <a:buNone/>
            </a:pPr>
            <a:r>
              <a:rPr lang="en-US" sz="1150" dirty="0">
                <a:solidFill>
                  <a:srgbClr val="FFFFFF"/>
                </a:solidFill>
                <a:latin typeface="Calibri" pitchFamily="34" charset="0"/>
                <a:ea typeface="Calibri" pitchFamily="34" charset="-122"/>
                <a:cs typeface="Calibri" pitchFamily="34" charset="-120"/>
              </a:rPr>
              <a:t>COG</a:t>
            </a:r>
            <a:endParaRPr lang="en-US" sz="1150" dirty="0"/>
          </a:p>
        </p:txBody>
      </p:sp>
      <p:sp>
        <p:nvSpPr>
          <p:cNvPr id="88" name="Shape 64"/>
          <p:cNvSpPr/>
          <p:nvPr/>
        </p:nvSpPr>
        <p:spPr>
          <a:xfrm>
            <a:off x="7452360" y="5705856"/>
            <a:ext cx="661111" cy="365760"/>
          </a:xfrm>
          <a:prstGeom prst="roundRect">
            <a:avLst>
              <a:gd name="adj" fmla="val 20000"/>
            </a:avLst>
          </a:prstGeom>
          <a:solidFill>
            <a:srgbClr val="1B4A8C"/>
          </a:solidFill>
          <a:ln w="12700">
            <a:solidFill>
              <a:srgbClr val="1B4A8C"/>
            </a:solidFill>
            <a:prstDash val="solid"/>
          </a:ln>
        </p:spPr>
      </p:sp>
      <p:sp>
        <p:nvSpPr>
          <p:cNvPr id="89" name="Text 65"/>
          <p:cNvSpPr txBox="1"/>
          <p:nvPr/>
        </p:nvSpPr>
        <p:spPr>
          <a:xfrm>
            <a:off x="7452360" y="5705856"/>
            <a:ext cx="661111" cy="365760"/>
          </a:xfrm>
          <a:prstGeom prst="rect">
            <a:avLst/>
          </a:prstGeom>
          <a:noFill/>
          <a:ln/>
        </p:spPr>
        <p:txBody>
          <a:bodyPr wrap="none" lIns="0" tIns="0" rIns="0" bIns="0" rtlCol="0" anchor="ctr"/>
          <a:lstStyle/>
          <a:p>
            <a:pPr algn="ctr" indent="0" marL="0">
              <a:buNone/>
            </a:pPr>
            <a:r>
              <a:rPr lang="en-US" sz="1150" dirty="0">
                <a:solidFill>
                  <a:srgbClr val="FFFFFF"/>
                </a:solidFill>
                <a:latin typeface="Calibri" pitchFamily="34" charset="0"/>
                <a:ea typeface="Calibri" pitchFamily="34" charset="-122"/>
                <a:cs typeface="Calibri" pitchFamily="34" charset="-120"/>
              </a:rPr>
              <a:t>OGC API</a:t>
            </a:r>
            <a:endParaRPr lang="en-US" sz="1150" dirty="0"/>
          </a:p>
        </p:txBody>
      </p:sp>
      <p:sp>
        <p:nvSpPr>
          <p:cNvPr id="90" name="Shape 66"/>
          <p:cNvSpPr/>
          <p:nvPr/>
        </p:nvSpPr>
        <p:spPr>
          <a:xfrm>
            <a:off x="8204911" y="5705856"/>
            <a:ext cx="640080" cy="365760"/>
          </a:xfrm>
          <a:prstGeom prst="roundRect">
            <a:avLst>
              <a:gd name="adj" fmla="val 20000"/>
            </a:avLst>
          </a:prstGeom>
          <a:solidFill>
            <a:srgbClr val="1B4A8C"/>
          </a:solidFill>
          <a:ln w="12700">
            <a:solidFill>
              <a:srgbClr val="1B4A8C"/>
            </a:solidFill>
            <a:prstDash val="solid"/>
          </a:ln>
        </p:spPr>
      </p:sp>
      <p:sp>
        <p:nvSpPr>
          <p:cNvPr id="91" name="Text 67"/>
          <p:cNvSpPr txBox="1"/>
          <p:nvPr/>
        </p:nvSpPr>
        <p:spPr>
          <a:xfrm>
            <a:off x="8204911" y="5705856"/>
            <a:ext cx="640080" cy="365760"/>
          </a:xfrm>
          <a:prstGeom prst="rect">
            <a:avLst/>
          </a:prstGeom>
          <a:noFill/>
          <a:ln/>
        </p:spPr>
        <p:txBody>
          <a:bodyPr wrap="none" lIns="0" tIns="0" rIns="0" bIns="0" rtlCol="0" anchor="ctr"/>
          <a:lstStyle/>
          <a:p>
            <a:pPr algn="ctr" indent="0" marL="0">
              <a:buNone/>
            </a:pPr>
            <a:r>
              <a:rPr lang="en-US" sz="1150" dirty="0">
                <a:solidFill>
                  <a:srgbClr val="FFFFFF"/>
                </a:solidFill>
                <a:latin typeface="Calibri" pitchFamily="34" charset="0"/>
                <a:ea typeface="Calibri" pitchFamily="34" charset="-122"/>
                <a:cs typeface="Calibri" pitchFamily="34" charset="-120"/>
              </a:rPr>
              <a:t>CSW</a:t>
            </a:r>
            <a:endParaRPr lang="en-US" sz="1150" dirty="0"/>
          </a:p>
        </p:txBody>
      </p:sp>
      <p:sp>
        <p:nvSpPr>
          <p:cNvPr id="92" name="Shape 68"/>
          <p:cNvSpPr/>
          <p:nvPr/>
        </p:nvSpPr>
        <p:spPr>
          <a:xfrm>
            <a:off x="8936431" y="5705856"/>
            <a:ext cx="787298" cy="365760"/>
          </a:xfrm>
          <a:prstGeom prst="roundRect">
            <a:avLst>
              <a:gd name="adj" fmla="val 20000"/>
            </a:avLst>
          </a:prstGeom>
          <a:solidFill>
            <a:srgbClr val="1B4A8C"/>
          </a:solidFill>
          <a:ln w="12700">
            <a:solidFill>
              <a:srgbClr val="1B4A8C"/>
            </a:solidFill>
            <a:prstDash val="solid"/>
          </a:ln>
        </p:spPr>
      </p:sp>
      <p:sp>
        <p:nvSpPr>
          <p:cNvPr id="93" name="Text 69"/>
          <p:cNvSpPr txBox="1"/>
          <p:nvPr/>
        </p:nvSpPr>
        <p:spPr>
          <a:xfrm>
            <a:off x="8936431" y="5705856"/>
            <a:ext cx="787298" cy="365760"/>
          </a:xfrm>
          <a:prstGeom prst="rect">
            <a:avLst/>
          </a:prstGeom>
          <a:noFill/>
          <a:ln/>
        </p:spPr>
        <p:txBody>
          <a:bodyPr wrap="none" lIns="0" tIns="0" rIns="0" bIns="0" rtlCol="0" anchor="ctr"/>
          <a:lstStyle/>
          <a:p>
            <a:pPr algn="ctr" indent="0" marL="0">
              <a:buNone/>
            </a:pPr>
            <a:r>
              <a:rPr lang="en-US" sz="1150" dirty="0">
                <a:solidFill>
                  <a:srgbClr val="FFFFFF"/>
                </a:solidFill>
                <a:latin typeface="Calibri" pitchFamily="34" charset="0"/>
                <a:ea typeface="Calibri" pitchFamily="34" charset="-122"/>
                <a:cs typeface="Calibri" pitchFamily="34" charset="-120"/>
              </a:rPr>
              <a:t>OAuth 2.0</a:t>
            </a:r>
            <a:endParaRPr lang="en-US" sz="1150" dirty="0"/>
          </a:p>
        </p:txBody>
      </p:sp>
      <p:pic>
        <p:nvPicPr>
          <p:cNvPr id="94" name="Image 22" descr="img/logo_hsc_navy.png">    </p:cNvPr>
          <p:cNvPicPr>
            <a:picLocks noChangeAspect="1"/>
          </p:cNvPicPr>
          <p:nvPr/>
        </p:nvPicPr>
        <p:blipFill>
          <a:blip r:embed="rId23"/>
          <a:stretch>
            <a:fillRect/>
          </a:stretch>
        </p:blipFill>
        <p:spPr>
          <a:xfrm>
            <a:off x="548640" y="6400800"/>
            <a:ext cx="869485" cy="219456"/>
          </a:xfrm>
          <a:prstGeom prst="rect">
            <a:avLst/>
          </a:prstGeom>
        </p:spPr>
      </p:pic>
      <p:sp>
        <p:nvSpPr>
          <p:cNvPr id="95" name="Shape 70"/>
          <p:cNvSpPr/>
          <p:nvPr/>
        </p:nvSpPr>
        <p:spPr>
          <a:xfrm>
            <a:off x="1582717" y="6382512"/>
            <a:ext cx="0" cy="256032"/>
          </a:xfrm>
          <a:prstGeom prst="line">
            <a:avLst/>
          </a:prstGeom>
          <a:noFill/>
          <a:ln w="9525">
            <a:solidFill>
              <a:srgbClr val="C3D1E4"/>
            </a:solidFill>
            <a:prstDash val="solid"/>
          </a:ln>
        </p:spPr>
      </p:sp>
      <p:pic>
        <p:nvPicPr>
          <p:cNvPr id="96" name="Image 23" descr="img/logo_get.png">    </p:cNvPr>
          <p:cNvPicPr>
            <a:picLocks noChangeAspect="1"/>
          </p:cNvPicPr>
          <p:nvPr/>
        </p:nvPicPr>
        <p:blipFill>
          <a:blip r:embed="rId24"/>
          <a:stretch>
            <a:fillRect/>
          </a:stretch>
        </p:blipFill>
        <p:spPr>
          <a:xfrm>
            <a:off x="1747309" y="6377940"/>
            <a:ext cx="924934" cy="265176"/>
          </a:xfrm>
          <a:prstGeom prst="rect">
            <a:avLst/>
          </a:prstGeom>
        </p:spPr>
      </p:pic>
      <p:sp>
        <p:nvSpPr>
          <p:cNvPr id="97" name="Text 71"/>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ARCHITECTURE</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System architecture: four layers, three subsystems</a:t>
            </a:r>
            <a:endParaRPr lang="en-US" sz="3000" dirty="0"/>
          </a:p>
        </p:txBody>
      </p:sp>
      <p:sp>
        <p:nvSpPr>
          <p:cNvPr id="4" name="Shape 2"/>
          <p:cNvSpPr/>
          <p:nvPr/>
        </p:nvSpPr>
        <p:spPr>
          <a:xfrm>
            <a:off x="548640" y="1463040"/>
            <a:ext cx="1600200" cy="731520"/>
          </a:xfrm>
          <a:prstGeom prst="roundRect">
            <a:avLst>
              <a:gd name="adj" fmla="val 7500"/>
            </a:avLst>
          </a:prstGeom>
          <a:solidFill>
            <a:srgbClr val="0B2A5B"/>
          </a:solidFill>
          <a:ln w="12700">
            <a:solidFill>
              <a:srgbClr val="0B2A5B"/>
            </a:solidFill>
            <a:prstDash val="solid"/>
          </a:ln>
        </p:spPr>
      </p:sp>
      <p:sp>
        <p:nvSpPr>
          <p:cNvPr id="5" name="Text 3"/>
          <p:cNvSpPr txBox="1"/>
          <p:nvPr/>
        </p:nvSpPr>
        <p:spPr>
          <a:xfrm>
            <a:off x="548640" y="1463040"/>
            <a:ext cx="160020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Presentation</a:t>
            </a:r>
            <a:endParaRPr lang="en-US" sz="1400" dirty="0"/>
          </a:p>
        </p:txBody>
      </p:sp>
      <p:sp>
        <p:nvSpPr>
          <p:cNvPr id="6" name="Shape 4"/>
          <p:cNvSpPr/>
          <p:nvPr/>
        </p:nvSpPr>
        <p:spPr>
          <a:xfrm>
            <a:off x="2331720" y="1463040"/>
            <a:ext cx="9311335" cy="731520"/>
          </a:xfrm>
          <a:prstGeom prst="roundRect">
            <a:avLst>
              <a:gd name="adj" fmla="val 7500"/>
            </a:avLst>
          </a:prstGeom>
          <a:solidFill>
            <a:srgbClr val="EAF0F8"/>
          </a:solidFill>
          <a:ln w="12700">
            <a:solidFill>
              <a:srgbClr val="EAF0F8"/>
            </a:solidFill>
            <a:prstDash val="solid"/>
          </a:ln>
        </p:spPr>
      </p:sp>
      <p:sp>
        <p:nvSpPr>
          <p:cNvPr id="7" name="Shape 5"/>
          <p:cNvSpPr/>
          <p:nvPr/>
        </p:nvSpPr>
        <p:spPr>
          <a:xfrm>
            <a:off x="548640" y="2331720"/>
            <a:ext cx="1600200" cy="594360"/>
          </a:xfrm>
          <a:prstGeom prst="roundRect">
            <a:avLst>
              <a:gd name="adj" fmla="val 9231"/>
            </a:avLst>
          </a:prstGeom>
          <a:solidFill>
            <a:srgbClr val="0B2A5B"/>
          </a:solidFill>
          <a:ln w="12700">
            <a:solidFill>
              <a:srgbClr val="0B2A5B"/>
            </a:solidFill>
            <a:prstDash val="solid"/>
          </a:ln>
        </p:spPr>
      </p:sp>
      <p:sp>
        <p:nvSpPr>
          <p:cNvPr id="8" name="Text 6"/>
          <p:cNvSpPr txBox="1"/>
          <p:nvPr/>
        </p:nvSpPr>
        <p:spPr>
          <a:xfrm>
            <a:off x="548640" y="2331720"/>
            <a:ext cx="1600200" cy="5943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Middleware</a:t>
            </a:r>
            <a:endParaRPr lang="en-US" sz="1400" dirty="0"/>
          </a:p>
        </p:txBody>
      </p:sp>
      <p:sp>
        <p:nvSpPr>
          <p:cNvPr id="9" name="Shape 7"/>
          <p:cNvSpPr/>
          <p:nvPr/>
        </p:nvSpPr>
        <p:spPr>
          <a:xfrm>
            <a:off x="2331720" y="2331720"/>
            <a:ext cx="9311335" cy="594360"/>
          </a:xfrm>
          <a:prstGeom prst="roundRect">
            <a:avLst>
              <a:gd name="adj" fmla="val 9231"/>
            </a:avLst>
          </a:prstGeom>
          <a:solidFill>
            <a:srgbClr val="EAF0F8"/>
          </a:solidFill>
          <a:ln w="12700">
            <a:solidFill>
              <a:srgbClr val="EAF0F8"/>
            </a:solidFill>
            <a:prstDash val="solid"/>
          </a:ln>
        </p:spPr>
      </p:sp>
      <p:sp>
        <p:nvSpPr>
          <p:cNvPr id="10" name="Shape 8"/>
          <p:cNvSpPr/>
          <p:nvPr/>
        </p:nvSpPr>
        <p:spPr>
          <a:xfrm>
            <a:off x="548640" y="3063240"/>
            <a:ext cx="1600200" cy="2057400"/>
          </a:xfrm>
          <a:prstGeom prst="roundRect">
            <a:avLst>
              <a:gd name="adj" fmla="val 3429"/>
            </a:avLst>
          </a:prstGeom>
          <a:solidFill>
            <a:srgbClr val="0B2A5B"/>
          </a:solidFill>
          <a:ln w="12700">
            <a:solidFill>
              <a:srgbClr val="0B2A5B"/>
            </a:solidFill>
            <a:prstDash val="solid"/>
          </a:ln>
        </p:spPr>
      </p:sp>
      <p:sp>
        <p:nvSpPr>
          <p:cNvPr id="11" name="Text 9"/>
          <p:cNvSpPr txBox="1"/>
          <p:nvPr/>
        </p:nvSpPr>
        <p:spPr>
          <a:xfrm>
            <a:off x="548640" y="3063240"/>
            <a:ext cx="1600200" cy="20574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Services</a:t>
            </a:r>
            <a:endParaRPr lang="en-US" sz="1400" dirty="0"/>
          </a:p>
        </p:txBody>
      </p:sp>
      <p:sp>
        <p:nvSpPr>
          <p:cNvPr id="12" name="Shape 10"/>
          <p:cNvSpPr/>
          <p:nvPr/>
        </p:nvSpPr>
        <p:spPr>
          <a:xfrm>
            <a:off x="2331720" y="3063240"/>
            <a:ext cx="9311335" cy="2057400"/>
          </a:xfrm>
          <a:prstGeom prst="roundRect">
            <a:avLst>
              <a:gd name="adj" fmla="val 2667"/>
            </a:avLst>
          </a:prstGeom>
          <a:solidFill>
            <a:srgbClr val="EAF0F8"/>
          </a:solidFill>
          <a:ln w="12700">
            <a:solidFill>
              <a:srgbClr val="EAF0F8"/>
            </a:solidFill>
            <a:prstDash val="solid"/>
          </a:ln>
        </p:spPr>
      </p:sp>
      <p:sp>
        <p:nvSpPr>
          <p:cNvPr id="13" name="Shape 11"/>
          <p:cNvSpPr/>
          <p:nvPr/>
        </p:nvSpPr>
        <p:spPr>
          <a:xfrm>
            <a:off x="548640" y="5257800"/>
            <a:ext cx="1600200" cy="868680"/>
          </a:xfrm>
          <a:prstGeom prst="roundRect">
            <a:avLst>
              <a:gd name="adj" fmla="val 6316"/>
            </a:avLst>
          </a:prstGeom>
          <a:solidFill>
            <a:srgbClr val="0B2A5B"/>
          </a:solidFill>
          <a:ln w="12700">
            <a:solidFill>
              <a:srgbClr val="0B2A5B"/>
            </a:solidFill>
            <a:prstDash val="solid"/>
          </a:ln>
        </p:spPr>
      </p:sp>
      <p:sp>
        <p:nvSpPr>
          <p:cNvPr id="14" name="Text 12"/>
          <p:cNvSpPr txBox="1"/>
          <p:nvPr/>
        </p:nvSpPr>
        <p:spPr>
          <a:xfrm>
            <a:off x="548640" y="5257800"/>
            <a:ext cx="160020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Infrastructure</a:t>
            </a:r>
            <a:endParaRPr lang="en-US" sz="1400" dirty="0"/>
          </a:p>
        </p:txBody>
      </p:sp>
      <p:sp>
        <p:nvSpPr>
          <p:cNvPr id="15" name="Shape 13"/>
          <p:cNvSpPr/>
          <p:nvPr/>
        </p:nvSpPr>
        <p:spPr>
          <a:xfrm>
            <a:off x="2331720" y="5257800"/>
            <a:ext cx="9311335" cy="868680"/>
          </a:xfrm>
          <a:prstGeom prst="roundRect">
            <a:avLst>
              <a:gd name="adj" fmla="val 6316"/>
            </a:avLst>
          </a:prstGeom>
          <a:solidFill>
            <a:srgbClr val="EAF0F8"/>
          </a:solidFill>
          <a:ln w="12700">
            <a:solidFill>
              <a:srgbClr val="EAF0F8"/>
            </a:solidFill>
            <a:prstDash val="solid"/>
          </a:ln>
        </p:spPr>
      </p:sp>
      <p:sp>
        <p:nvSpPr>
          <p:cNvPr id="16" name="Shape 14"/>
          <p:cNvSpPr/>
          <p:nvPr/>
        </p:nvSpPr>
        <p:spPr>
          <a:xfrm>
            <a:off x="2468880" y="1572768"/>
            <a:ext cx="4449928" cy="512064"/>
          </a:xfrm>
          <a:prstGeom prst="roundRect">
            <a:avLst>
              <a:gd name="adj" fmla="val 10714"/>
            </a:avLst>
          </a:prstGeom>
          <a:solidFill>
            <a:srgbClr val="FFFFFF"/>
          </a:solidFill>
          <a:ln w="12700">
            <a:solidFill>
              <a:srgbClr val="C3D1E4"/>
            </a:solidFill>
            <a:prstDash val="solid"/>
          </a:ln>
        </p:spPr>
      </p:sp>
      <p:sp>
        <p:nvSpPr>
          <p:cNvPr id="17" name="Text 15"/>
          <p:cNvSpPr txBox="1"/>
          <p:nvPr/>
        </p:nvSpPr>
        <p:spPr>
          <a:xfrm>
            <a:off x="2468880" y="1572768"/>
            <a:ext cx="4449928" cy="512064"/>
          </a:xfrm>
          <a:prstGeom prst="rect">
            <a:avLst/>
          </a:prstGeom>
          <a:noFill/>
          <a:ln/>
        </p:spPr>
        <p:txBody>
          <a:bodyPr wrap="square" lIns="38100" tIns="38100" rIns="38100" bIns="38100" rtlCol="0" anchor="ctr"/>
          <a:lstStyle/>
          <a:p>
            <a:pPr algn="ctr" indent="0" marL="0">
              <a:buNone/>
            </a:pPr>
            <a:r>
              <a:rPr lang="en-US" sz="1300" b="1" dirty="0">
                <a:solidFill>
                  <a:srgbClr val="0B2A5B"/>
                </a:solidFill>
                <a:latin typeface="Calibri" pitchFamily="34" charset="0"/>
                <a:ea typeface="Calibri" pitchFamily="34" charset="-122"/>
                <a:cs typeface="Calibri" pitchFamily="34" charset="-120"/>
              </a:rPr>
              <a:t>DataHub UI</a:t>
            </a:r>
            <a:pPr algn="ctr" indent="0" marL="0">
              <a:buNone/>
            </a:pPr>
            <a:r>
              <a:rPr lang="en-US" sz="1300" dirty="0">
                <a:solidFill>
                  <a:srgbClr val="1F2937"/>
                </a:solidFill>
                <a:latin typeface="Calibri" pitchFamily="34" charset="0"/>
                <a:ea typeface="Calibri" pitchFamily="34" charset="-122"/>
                <a:cs typeface="Calibri" pitchFamily="34" charset="-120"/>
              </a:rPr>
              <a:t>  ·  search, view, order</a:t>
            </a:r>
            <a:endParaRPr lang="en-US" sz="1300" dirty="0"/>
          </a:p>
        </p:txBody>
      </p:sp>
      <p:sp>
        <p:nvSpPr>
          <p:cNvPr id="18" name="Shape 16"/>
          <p:cNvSpPr/>
          <p:nvPr/>
        </p:nvSpPr>
        <p:spPr>
          <a:xfrm>
            <a:off x="7055968" y="1572768"/>
            <a:ext cx="4449928" cy="512064"/>
          </a:xfrm>
          <a:prstGeom prst="roundRect">
            <a:avLst>
              <a:gd name="adj" fmla="val 10714"/>
            </a:avLst>
          </a:prstGeom>
          <a:solidFill>
            <a:srgbClr val="FFFFFF"/>
          </a:solidFill>
          <a:ln w="12700">
            <a:solidFill>
              <a:srgbClr val="C3D1E4"/>
            </a:solidFill>
            <a:prstDash val="solid"/>
          </a:ln>
        </p:spPr>
      </p:sp>
      <p:sp>
        <p:nvSpPr>
          <p:cNvPr id="19" name="Text 17"/>
          <p:cNvSpPr txBox="1"/>
          <p:nvPr/>
        </p:nvSpPr>
        <p:spPr>
          <a:xfrm>
            <a:off x="7055968" y="1572768"/>
            <a:ext cx="4449928" cy="512064"/>
          </a:xfrm>
          <a:prstGeom prst="rect">
            <a:avLst/>
          </a:prstGeom>
          <a:noFill/>
          <a:ln/>
        </p:spPr>
        <p:txBody>
          <a:bodyPr wrap="square" lIns="38100" tIns="38100" rIns="38100" bIns="38100" rtlCol="0" anchor="ctr"/>
          <a:lstStyle/>
          <a:p>
            <a:pPr algn="ctr" indent="0" marL="0">
              <a:buNone/>
            </a:pPr>
            <a:r>
              <a:rPr lang="en-US" sz="1300" b="1" dirty="0">
                <a:solidFill>
                  <a:srgbClr val="0B2A5B"/>
                </a:solidFill>
                <a:latin typeface="Calibri" pitchFamily="34" charset="0"/>
                <a:ea typeface="Calibri" pitchFamily="34" charset="-122"/>
                <a:cs typeface="Calibri" pitchFamily="34" charset="-120"/>
              </a:rPr>
              <a:t>ERM back-office</a:t>
            </a:r>
            <a:pPr algn="ctr" indent="0" marL="0">
              <a:buNone/>
            </a:pPr>
            <a:r>
              <a:rPr lang="en-US" sz="1300" dirty="0">
                <a:solidFill>
                  <a:srgbClr val="1F2937"/>
                </a:solidFill>
                <a:latin typeface="Calibri" pitchFamily="34" charset="0"/>
                <a:ea typeface="Calibri" pitchFamily="34" charset="-122"/>
                <a:cs typeface="Calibri" pitchFamily="34" charset="-120"/>
              </a:rPr>
              <a:t>  ·  requests, approvals, admin</a:t>
            </a:r>
            <a:endParaRPr lang="en-US" sz="1300" dirty="0"/>
          </a:p>
        </p:txBody>
      </p:sp>
      <p:sp>
        <p:nvSpPr>
          <p:cNvPr id="20" name="Shape 18"/>
          <p:cNvSpPr/>
          <p:nvPr/>
        </p:nvSpPr>
        <p:spPr>
          <a:xfrm>
            <a:off x="2468880" y="2423160"/>
            <a:ext cx="9037015" cy="411480"/>
          </a:xfrm>
          <a:prstGeom prst="roundRect">
            <a:avLst>
              <a:gd name="adj" fmla="val 13333"/>
            </a:avLst>
          </a:prstGeom>
          <a:solidFill>
            <a:srgbClr val="FFFFFF"/>
          </a:solidFill>
          <a:ln w="12700">
            <a:solidFill>
              <a:srgbClr val="C3D1E4"/>
            </a:solidFill>
            <a:prstDash val="solid"/>
          </a:ln>
        </p:spPr>
      </p:sp>
      <p:pic>
        <p:nvPicPr>
          <p:cNvPr id="21" name="Image 0" descr="img/oss/apisix.png">    </p:cNvPr>
          <p:cNvPicPr>
            <a:picLocks noChangeAspect="1"/>
          </p:cNvPicPr>
          <p:nvPr/>
        </p:nvPicPr>
        <p:blipFill>
          <a:blip r:embed="rId1"/>
          <a:stretch>
            <a:fillRect/>
          </a:stretch>
        </p:blipFill>
        <p:spPr>
          <a:xfrm>
            <a:off x="2560320" y="2484882"/>
            <a:ext cx="288036" cy="288036"/>
          </a:xfrm>
          <a:prstGeom prst="rect">
            <a:avLst/>
          </a:prstGeom>
        </p:spPr>
      </p:pic>
      <p:sp>
        <p:nvSpPr>
          <p:cNvPr id="22" name="Text 19"/>
          <p:cNvSpPr txBox="1"/>
          <p:nvPr/>
        </p:nvSpPr>
        <p:spPr>
          <a:xfrm>
            <a:off x="2884932" y="2423160"/>
            <a:ext cx="8566099" cy="411480"/>
          </a:xfrm>
          <a:prstGeom prst="rect">
            <a:avLst/>
          </a:prstGeom>
          <a:noFill/>
          <a:ln/>
        </p:spPr>
        <p:txBody>
          <a:bodyPr wrap="square" lIns="38100" tIns="38100" rIns="38100" bIns="38100" rtlCol="0" anchor="ctr"/>
          <a:lstStyle/>
          <a:p>
            <a:pPr algn="ctr" indent="0" marL="0">
              <a:buNone/>
            </a:pPr>
            <a:r>
              <a:rPr lang="en-US" sz="1300" b="1" dirty="0">
                <a:solidFill>
                  <a:srgbClr val="0B2A5B"/>
                </a:solidFill>
                <a:latin typeface="Calibri" pitchFamily="34" charset="0"/>
                <a:ea typeface="Calibri" pitchFamily="34" charset="-122"/>
                <a:cs typeface="Calibri" pitchFamily="34" charset="-120"/>
              </a:rPr>
              <a:t>Apache APISIX API gateway</a:t>
            </a:r>
            <a:pPr algn="ctr" indent="0" marL="0">
              <a:buNone/>
            </a:pPr>
            <a:r>
              <a:rPr lang="en-US" sz="1300" dirty="0">
                <a:solidFill>
                  <a:srgbClr val="1F2937"/>
                </a:solidFill>
                <a:latin typeface="Calibri" pitchFamily="34" charset="0"/>
                <a:ea typeface="Calibri" pitchFamily="34" charset="-122"/>
                <a:cs typeface="Calibri" pitchFamily="34" charset="-120"/>
              </a:rPr>
              <a:t>  ·  routing, TLS, authentication, rate limiting, metrics</a:t>
            </a:r>
            <a:endParaRPr lang="en-US" sz="1300" dirty="0"/>
          </a:p>
        </p:txBody>
      </p:sp>
      <p:sp>
        <p:nvSpPr>
          <p:cNvPr id="23" name="Text 20"/>
          <p:cNvSpPr txBox="1"/>
          <p:nvPr/>
        </p:nvSpPr>
        <p:spPr>
          <a:xfrm>
            <a:off x="2468880" y="3127248"/>
            <a:ext cx="2920898" cy="411480"/>
          </a:xfrm>
          <a:prstGeom prst="rect">
            <a:avLst/>
          </a:prstGeom>
          <a:noFill/>
          <a:ln/>
        </p:spPr>
        <p:txBody>
          <a:bodyPr wrap="square" lIns="0" tIns="0" rIns="0" bIns="0" rtlCol="0" anchor="ctr"/>
          <a:lstStyle/>
          <a:p>
            <a:pPr algn="ctr" indent="0" marL="0">
              <a:buNone/>
            </a:pPr>
            <a:r>
              <a:rPr lang="en-US" sz="1300" b="1" dirty="0">
                <a:solidFill>
                  <a:srgbClr val="0B2A5B"/>
                </a:solidFill>
                <a:latin typeface="Calibri" pitchFamily="34" charset="0"/>
                <a:ea typeface="Calibri" pitchFamily="34" charset="-122"/>
                <a:cs typeface="Calibri" pitchFamily="34" charset="-120"/>
              </a:rPr>
              <a:t>Request Management &amp; Distribution (ERM)</a:t>
            </a:r>
            <a:endParaRPr lang="en-US" sz="1300" dirty="0"/>
          </a:p>
        </p:txBody>
      </p:sp>
      <p:sp>
        <p:nvSpPr>
          <p:cNvPr id="24" name="Shape 21"/>
          <p:cNvSpPr/>
          <p:nvPr/>
        </p:nvSpPr>
        <p:spPr>
          <a:xfrm>
            <a:off x="2468880" y="3584448"/>
            <a:ext cx="2920898" cy="402336"/>
          </a:xfrm>
          <a:prstGeom prst="roundRect">
            <a:avLst>
              <a:gd name="adj" fmla="val 13636"/>
            </a:avLst>
          </a:prstGeom>
          <a:solidFill>
            <a:srgbClr val="FFFFFF"/>
          </a:solidFill>
          <a:ln w="12700">
            <a:solidFill>
              <a:srgbClr val="C3D1E4"/>
            </a:solidFill>
            <a:prstDash val="solid"/>
          </a:ln>
        </p:spPr>
      </p:sp>
      <p:pic>
        <p:nvPicPr>
          <p:cNvPr id="25" name="Image 1" descr="img/oss/django.png">    </p:cNvPr>
          <p:cNvPicPr>
            <a:picLocks noChangeAspect="1"/>
          </p:cNvPicPr>
          <p:nvPr/>
        </p:nvPicPr>
        <p:blipFill>
          <a:blip r:embed="rId2"/>
          <a:stretch>
            <a:fillRect/>
          </a:stretch>
        </p:blipFill>
        <p:spPr>
          <a:xfrm>
            <a:off x="2560320" y="3644798"/>
            <a:ext cx="281635" cy="281635"/>
          </a:xfrm>
          <a:prstGeom prst="rect">
            <a:avLst/>
          </a:prstGeom>
        </p:spPr>
      </p:pic>
      <p:sp>
        <p:nvSpPr>
          <p:cNvPr id="26" name="Text 22"/>
          <p:cNvSpPr txBox="1"/>
          <p:nvPr/>
        </p:nvSpPr>
        <p:spPr>
          <a:xfrm>
            <a:off x="2878531" y="3584448"/>
            <a:ext cx="2456383"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Core API (Django)</a:t>
            </a:r>
            <a:endParaRPr lang="en-US" sz="1200" dirty="0"/>
          </a:p>
        </p:txBody>
      </p:sp>
      <p:sp>
        <p:nvSpPr>
          <p:cNvPr id="27" name="Shape 23"/>
          <p:cNvSpPr/>
          <p:nvPr/>
        </p:nvSpPr>
        <p:spPr>
          <a:xfrm>
            <a:off x="2468880" y="4078224"/>
            <a:ext cx="2920898" cy="402336"/>
          </a:xfrm>
          <a:prstGeom prst="roundRect">
            <a:avLst>
              <a:gd name="adj" fmla="val 13636"/>
            </a:avLst>
          </a:prstGeom>
          <a:solidFill>
            <a:srgbClr val="FFFFFF"/>
          </a:solidFill>
          <a:ln w="12700">
            <a:solidFill>
              <a:srgbClr val="C3D1E4"/>
            </a:solidFill>
            <a:prstDash val="solid"/>
          </a:ln>
        </p:spPr>
      </p:sp>
      <p:pic>
        <p:nvPicPr>
          <p:cNvPr id="28" name="Image 2" descr="img/oss/flowable.png">    </p:cNvPr>
          <p:cNvPicPr>
            <a:picLocks noChangeAspect="1"/>
          </p:cNvPicPr>
          <p:nvPr/>
        </p:nvPicPr>
        <p:blipFill>
          <a:blip r:embed="rId3"/>
          <a:stretch>
            <a:fillRect/>
          </a:stretch>
        </p:blipFill>
        <p:spPr>
          <a:xfrm>
            <a:off x="2560320" y="4138574"/>
            <a:ext cx="281635" cy="281635"/>
          </a:xfrm>
          <a:prstGeom prst="rect">
            <a:avLst/>
          </a:prstGeom>
        </p:spPr>
      </p:pic>
      <p:sp>
        <p:nvSpPr>
          <p:cNvPr id="29" name="Text 24"/>
          <p:cNvSpPr txBox="1"/>
          <p:nvPr/>
        </p:nvSpPr>
        <p:spPr>
          <a:xfrm>
            <a:off x="2878531" y="4078224"/>
            <a:ext cx="2456383"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Flowable BPM engine</a:t>
            </a:r>
            <a:endParaRPr lang="en-US" sz="1200" dirty="0"/>
          </a:p>
        </p:txBody>
      </p:sp>
      <p:sp>
        <p:nvSpPr>
          <p:cNvPr id="30" name="Shape 25"/>
          <p:cNvSpPr/>
          <p:nvPr/>
        </p:nvSpPr>
        <p:spPr>
          <a:xfrm>
            <a:off x="2468880" y="4572000"/>
            <a:ext cx="2920898" cy="402336"/>
          </a:xfrm>
          <a:prstGeom prst="roundRect">
            <a:avLst>
              <a:gd name="adj" fmla="val 13636"/>
            </a:avLst>
          </a:prstGeom>
          <a:solidFill>
            <a:srgbClr val="FFFFFF"/>
          </a:solidFill>
          <a:ln w="12700">
            <a:solidFill>
              <a:srgbClr val="C3D1E4"/>
            </a:solidFill>
            <a:prstDash val="solid"/>
          </a:ln>
        </p:spPr>
      </p:sp>
      <p:sp>
        <p:nvSpPr>
          <p:cNvPr id="31" name="Text 26"/>
          <p:cNvSpPr txBox="1"/>
          <p:nvPr/>
        </p:nvSpPr>
        <p:spPr>
          <a:xfrm>
            <a:off x="2468880" y="4572000"/>
            <a:ext cx="2920898"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Notifications · Chat · Storage services</a:t>
            </a:r>
            <a:endParaRPr lang="en-US" sz="1200" dirty="0"/>
          </a:p>
        </p:txBody>
      </p:sp>
      <p:sp>
        <p:nvSpPr>
          <p:cNvPr id="32" name="Text 27"/>
          <p:cNvSpPr txBox="1"/>
          <p:nvPr/>
        </p:nvSpPr>
        <p:spPr>
          <a:xfrm>
            <a:off x="5526938" y="3127248"/>
            <a:ext cx="2920898" cy="411480"/>
          </a:xfrm>
          <a:prstGeom prst="rect">
            <a:avLst/>
          </a:prstGeom>
          <a:noFill/>
          <a:ln/>
        </p:spPr>
        <p:txBody>
          <a:bodyPr wrap="square" lIns="0" tIns="0" rIns="0" bIns="0" rtlCol="0" anchor="ctr"/>
          <a:lstStyle/>
          <a:p>
            <a:pPr algn="ctr" indent="0" marL="0">
              <a:buNone/>
            </a:pPr>
            <a:r>
              <a:rPr lang="en-US" sz="1300" b="1" dirty="0">
                <a:solidFill>
                  <a:srgbClr val="0B2A5B"/>
                </a:solidFill>
                <a:latin typeface="Calibri" pitchFamily="34" charset="0"/>
                <a:ea typeface="Calibri" pitchFamily="34" charset="-122"/>
                <a:cs typeface="Calibri" pitchFamily="34" charset="-120"/>
              </a:rPr>
              <a:t>Storage &amp; Management of Geospatial Data</a:t>
            </a:r>
            <a:endParaRPr lang="en-US" sz="1300" dirty="0"/>
          </a:p>
        </p:txBody>
      </p:sp>
      <p:sp>
        <p:nvSpPr>
          <p:cNvPr id="33" name="Shape 28"/>
          <p:cNvSpPr/>
          <p:nvPr/>
        </p:nvSpPr>
        <p:spPr>
          <a:xfrm>
            <a:off x="5526938" y="3584448"/>
            <a:ext cx="2920898" cy="402336"/>
          </a:xfrm>
          <a:prstGeom prst="roundRect">
            <a:avLst>
              <a:gd name="adj" fmla="val 13636"/>
            </a:avLst>
          </a:prstGeom>
          <a:solidFill>
            <a:srgbClr val="FFFFFF"/>
          </a:solidFill>
          <a:ln w="12700">
            <a:solidFill>
              <a:srgbClr val="C3D1E4"/>
            </a:solidFill>
            <a:prstDash val="solid"/>
          </a:ln>
        </p:spPr>
      </p:sp>
      <p:pic>
        <p:nvPicPr>
          <p:cNvPr id="34" name="Image 3" descr="img/oss/pycsw.png">    </p:cNvPr>
          <p:cNvPicPr>
            <a:picLocks noChangeAspect="1"/>
          </p:cNvPicPr>
          <p:nvPr/>
        </p:nvPicPr>
        <p:blipFill>
          <a:blip r:embed="rId4"/>
          <a:stretch>
            <a:fillRect/>
          </a:stretch>
        </p:blipFill>
        <p:spPr>
          <a:xfrm>
            <a:off x="5618378" y="3644798"/>
            <a:ext cx="281635" cy="281635"/>
          </a:xfrm>
          <a:prstGeom prst="rect">
            <a:avLst/>
          </a:prstGeom>
        </p:spPr>
      </p:pic>
      <p:sp>
        <p:nvSpPr>
          <p:cNvPr id="35" name="Text 29"/>
          <p:cNvSpPr txBox="1"/>
          <p:nvPr/>
        </p:nvSpPr>
        <p:spPr>
          <a:xfrm>
            <a:off x="5936590" y="3584448"/>
            <a:ext cx="2456383"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Catalogue (pycsw)</a:t>
            </a:r>
            <a:endParaRPr lang="en-US" sz="1200" dirty="0"/>
          </a:p>
        </p:txBody>
      </p:sp>
      <p:sp>
        <p:nvSpPr>
          <p:cNvPr id="36" name="Shape 30"/>
          <p:cNvSpPr/>
          <p:nvPr/>
        </p:nvSpPr>
        <p:spPr>
          <a:xfrm>
            <a:off x="5526938" y="4078224"/>
            <a:ext cx="2920898" cy="402336"/>
          </a:xfrm>
          <a:prstGeom prst="roundRect">
            <a:avLst>
              <a:gd name="adj" fmla="val 13636"/>
            </a:avLst>
          </a:prstGeom>
          <a:solidFill>
            <a:srgbClr val="FFFFFF"/>
          </a:solidFill>
          <a:ln w="12700">
            <a:solidFill>
              <a:srgbClr val="C3D1E4"/>
            </a:solidFill>
            <a:prstDash val="solid"/>
          </a:ln>
        </p:spPr>
      </p:sp>
      <p:pic>
        <p:nvPicPr>
          <p:cNvPr id="37" name="Image 4" descr="img/oss/titiler.png">    </p:cNvPr>
          <p:cNvPicPr>
            <a:picLocks noChangeAspect="1"/>
          </p:cNvPicPr>
          <p:nvPr/>
        </p:nvPicPr>
        <p:blipFill>
          <a:blip r:embed="rId5"/>
          <a:stretch>
            <a:fillRect/>
          </a:stretch>
        </p:blipFill>
        <p:spPr>
          <a:xfrm>
            <a:off x="5618378" y="4138574"/>
            <a:ext cx="281635" cy="281635"/>
          </a:xfrm>
          <a:prstGeom prst="rect">
            <a:avLst/>
          </a:prstGeom>
        </p:spPr>
      </p:pic>
      <p:sp>
        <p:nvSpPr>
          <p:cNvPr id="38" name="Text 31"/>
          <p:cNvSpPr txBox="1"/>
          <p:nvPr/>
        </p:nvSpPr>
        <p:spPr>
          <a:xfrm>
            <a:off x="5936590" y="4078224"/>
            <a:ext cx="2456383"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Data Access (TiTiler)</a:t>
            </a:r>
            <a:endParaRPr lang="en-US" sz="1200" dirty="0"/>
          </a:p>
        </p:txBody>
      </p:sp>
      <p:sp>
        <p:nvSpPr>
          <p:cNvPr id="39" name="Shape 32"/>
          <p:cNvSpPr/>
          <p:nvPr/>
        </p:nvSpPr>
        <p:spPr>
          <a:xfrm>
            <a:off x="5526938" y="4572000"/>
            <a:ext cx="2920898" cy="402336"/>
          </a:xfrm>
          <a:prstGeom prst="roundRect">
            <a:avLst>
              <a:gd name="adj" fmla="val 13636"/>
            </a:avLst>
          </a:prstGeom>
          <a:solidFill>
            <a:srgbClr val="FFFFFF"/>
          </a:solidFill>
          <a:ln w="12700">
            <a:solidFill>
              <a:srgbClr val="C3D1E4"/>
            </a:solidFill>
            <a:prstDash val="solid"/>
          </a:ln>
        </p:spPr>
      </p:sp>
      <p:pic>
        <p:nvPicPr>
          <p:cNvPr id="40" name="Image 5" descr="img/oss/pygeoapi.png">    </p:cNvPr>
          <p:cNvPicPr>
            <a:picLocks noChangeAspect="1"/>
          </p:cNvPicPr>
          <p:nvPr/>
        </p:nvPicPr>
        <p:blipFill>
          <a:blip r:embed="rId6"/>
          <a:stretch>
            <a:fillRect/>
          </a:stretch>
        </p:blipFill>
        <p:spPr>
          <a:xfrm>
            <a:off x="5618378" y="4632350"/>
            <a:ext cx="281635" cy="281635"/>
          </a:xfrm>
          <a:prstGeom prst="rect">
            <a:avLst/>
          </a:prstGeom>
        </p:spPr>
      </p:pic>
      <p:sp>
        <p:nvSpPr>
          <p:cNvPr id="41" name="Text 33"/>
          <p:cNvSpPr txBox="1"/>
          <p:nvPr/>
        </p:nvSpPr>
        <p:spPr>
          <a:xfrm>
            <a:off x="5936590" y="4572000"/>
            <a:ext cx="2456383"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Registration API · Harvester</a:t>
            </a:r>
            <a:endParaRPr lang="en-US" sz="1200" dirty="0"/>
          </a:p>
        </p:txBody>
      </p:sp>
      <p:sp>
        <p:nvSpPr>
          <p:cNvPr id="42" name="Text 34"/>
          <p:cNvSpPr txBox="1"/>
          <p:nvPr/>
        </p:nvSpPr>
        <p:spPr>
          <a:xfrm>
            <a:off x="8584997" y="3127248"/>
            <a:ext cx="2920898" cy="411480"/>
          </a:xfrm>
          <a:prstGeom prst="rect">
            <a:avLst/>
          </a:prstGeom>
          <a:noFill/>
          <a:ln/>
        </p:spPr>
        <p:txBody>
          <a:bodyPr wrap="square" lIns="0" tIns="0" rIns="0" bIns="0" rtlCol="0" anchor="ctr"/>
          <a:lstStyle/>
          <a:p>
            <a:pPr algn="ctr" indent="0" marL="0">
              <a:buNone/>
            </a:pPr>
            <a:r>
              <a:rPr lang="en-US" sz="1300" b="1" dirty="0">
                <a:solidFill>
                  <a:srgbClr val="0B2A5B"/>
                </a:solidFill>
                <a:latin typeface="Calibri" pitchFamily="34" charset="0"/>
                <a:ea typeface="Calibri" pitchFamily="34" charset="-122"/>
                <a:cs typeface="Calibri" pitchFamily="34" charset="-120"/>
              </a:rPr>
              <a:t>Authentication &amp; Authorization (AAI)</a:t>
            </a:r>
            <a:endParaRPr lang="en-US" sz="1300" dirty="0"/>
          </a:p>
        </p:txBody>
      </p:sp>
      <p:sp>
        <p:nvSpPr>
          <p:cNvPr id="43" name="Shape 35"/>
          <p:cNvSpPr/>
          <p:nvPr/>
        </p:nvSpPr>
        <p:spPr>
          <a:xfrm>
            <a:off x="8584997" y="3584448"/>
            <a:ext cx="2920898" cy="402336"/>
          </a:xfrm>
          <a:prstGeom prst="roundRect">
            <a:avLst>
              <a:gd name="adj" fmla="val 13636"/>
            </a:avLst>
          </a:prstGeom>
          <a:solidFill>
            <a:srgbClr val="FFFFFF"/>
          </a:solidFill>
          <a:ln w="12700">
            <a:solidFill>
              <a:srgbClr val="C3D1E4"/>
            </a:solidFill>
            <a:prstDash val="solid"/>
          </a:ln>
        </p:spPr>
      </p:sp>
      <p:pic>
        <p:nvPicPr>
          <p:cNvPr id="44" name="Image 6" descr="img/oss/keycloak.png">    </p:cNvPr>
          <p:cNvPicPr>
            <a:picLocks noChangeAspect="1"/>
          </p:cNvPicPr>
          <p:nvPr/>
        </p:nvPicPr>
        <p:blipFill>
          <a:blip r:embed="rId7"/>
          <a:stretch>
            <a:fillRect/>
          </a:stretch>
        </p:blipFill>
        <p:spPr>
          <a:xfrm>
            <a:off x="8676437" y="3644798"/>
            <a:ext cx="281635" cy="281635"/>
          </a:xfrm>
          <a:prstGeom prst="rect">
            <a:avLst/>
          </a:prstGeom>
        </p:spPr>
      </p:pic>
      <p:sp>
        <p:nvSpPr>
          <p:cNvPr id="45" name="Text 36"/>
          <p:cNvSpPr txBox="1"/>
          <p:nvPr/>
        </p:nvSpPr>
        <p:spPr>
          <a:xfrm>
            <a:off x="8994648" y="3584448"/>
            <a:ext cx="2456383"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Keycloak (OIDC, RBAC)</a:t>
            </a:r>
            <a:endParaRPr lang="en-US" sz="1200" dirty="0"/>
          </a:p>
        </p:txBody>
      </p:sp>
      <p:sp>
        <p:nvSpPr>
          <p:cNvPr id="46" name="Shape 37"/>
          <p:cNvSpPr/>
          <p:nvPr/>
        </p:nvSpPr>
        <p:spPr>
          <a:xfrm>
            <a:off x="8584997" y="4078224"/>
            <a:ext cx="2920898" cy="402336"/>
          </a:xfrm>
          <a:prstGeom prst="roundRect">
            <a:avLst>
              <a:gd name="adj" fmla="val 13636"/>
            </a:avLst>
          </a:prstGeom>
          <a:solidFill>
            <a:srgbClr val="FFFFFF"/>
          </a:solidFill>
          <a:ln w="12700">
            <a:solidFill>
              <a:srgbClr val="C3D1E4"/>
            </a:solidFill>
            <a:prstDash val="solid"/>
          </a:ln>
        </p:spPr>
      </p:sp>
      <p:sp>
        <p:nvSpPr>
          <p:cNvPr id="47" name="Text 38"/>
          <p:cNvSpPr txBox="1"/>
          <p:nvPr/>
        </p:nvSpPr>
        <p:spPr>
          <a:xfrm>
            <a:off x="8584997" y="4078224"/>
            <a:ext cx="2920898"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TAXISnet identity broker</a:t>
            </a:r>
            <a:endParaRPr lang="en-US" sz="1200" dirty="0"/>
          </a:p>
        </p:txBody>
      </p:sp>
      <p:sp>
        <p:nvSpPr>
          <p:cNvPr id="48" name="Shape 39"/>
          <p:cNvSpPr/>
          <p:nvPr/>
        </p:nvSpPr>
        <p:spPr>
          <a:xfrm>
            <a:off x="8584997" y="4572000"/>
            <a:ext cx="2920898" cy="402336"/>
          </a:xfrm>
          <a:prstGeom prst="roundRect">
            <a:avLst>
              <a:gd name="adj" fmla="val 13636"/>
            </a:avLst>
          </a:prstGeom>
          <a:solidFill>
            <a:srgbClr val="FFFFFF"/>
          </a:solidFill>
          <a:ln w="12700">
            <a:solidFill>
              <a:srgbClr val="C3D1E4"/>
            </a:solidFill>
            <a:prstDash val="solid"/>
          </a:ln>
        </p:spPr>
      </p:sp>
      <p:sp>
        <p:nvSpPr>
          <p:cNvPr id="49" name="Text 40"/>
          <p:cNvSpPr txBox="1"/>
          <p:nvPr/>
        </p:nvSpPr>
        <p:spPr>
          <a:xfrm>
            <a:off x="8584997" y="4572000"/>
            <a:ext cx="2920898" cy="402336"/>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Policy enforcement at gateway</a:t>
            </a:r>
            <a:endParaRPr lang="en-US" sz="1200" dirty="0"/>
          </a:p>
        </p:txBody>
      </p:sp>
      <p:sp>
        <p:nvSpPr>
          <p:cNvPr id="50" name="Shape 41"/>
          <p:cNvSpPr/>
          <p:nvPr/>
        </p:nvSpPr>
        <p:spPr>
          <a:xfrm>
            <a:off x="2468880" y="5458968"/>
            <a:ext cx="1719621" cy="457200"/>
          </a:xfrm>
          <a:prstGeom prst="roundRect">
            <a:avLst>
              <a:gd name="adj" fmla="val 12000"/>
            </a:avLst>
          </a:prstGeom>
          <a:solidFill>
            <a:srgbClr val="FFFFFF"/>
          </a:solidFill>
          <a:ln w="12700">
            <a:solidFill>
              <a:srgbClr val="C3D1E4"/>
            </a:solidFill>
            <a:prstDash val="solid"/>
          </a:ln>
        </p:spPr>
      </p:sp>
      <p:pic>
        <p:nvPicPr>
          <p:cNvPr id="51" name="Image 7" descr="img/oss/kubernetes.png">    </p:cNvPr>
          <p:cNvPicPr>
            <a:picLocks noChangeAspect="1"/>
          </p:cNvPicPr>
          <p:nvPr/>
        </p:nvPicPr>
        <p:blipFill>
          <a:blip r:embed="rId8"/>
          <a:stretch>
            <a:fillRect/>
          </a:stretch>
        </p:blipFill>
        <p:spPr>
          <a:xfrm>
            <a:off x="2560320" y="5532120"/>
            <a:ext cx="310896" cy="310896"/>
          </a:xfrm>
          <a:prstGeom prst="rect">
            <a:avLst/>
          </a:prstGeom>
        </p:spPr>
      </p:pic>
      <p:sp>
        <p:nvSpPr>
          <p:cNvPr id="52" name="Text 42"/>
          <p:cNvSpPr txBox="1"/>
          <p:nvPr/>
        </p:nvSpPr>
        <p:spPr>
          <a:xfrm>
            <a:off x="2907792" y="5458968"/>
            <a:ext cx="1225845" cy="457200"/>
          </a:xfrm>
          <a:prstGeom prst="rect">
            <a:avLst/>
          </a:prstGeom>
          <a:noFill/>
          <a:ln/>
        </p:spPr>
        <p:txBody>
          <a:bodyPr wrap="square" lIns="38100" tIns="38100" rIns="38100" bIns="3810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Kubernetes on DAEDALUS</a:t>
            </a:r>
            <a:endParaRPr lang="en-US" sz="1150" dirty="0"/>
          </a:p>
        </p:txBody>
      </p:sp>
      <p:sp>
        <p:nvSpPr>
          <p:cNvPr id="53" name="Shape 43"/>
          <p:cNvSpPr/>
          <p:nvPr/>
        </p:nvSpPr>
        <p:spPr>
          <a:xfrm>
            <a:off x="4298229" y="5458968"/>
            <a:ext cx="1719621" cy="457200"/>
          </a:xfrm>
          <a:prstGeom prst="roundRect">
            <a:avLst>
              <a:gd name="adj" fmla="val 12000"/>
            </a:avLst>
          </a:prstGeom>
          <a:solidFill>
            <a:srgbClr val="FFFFFF"/>
          </a:solidFill>
          <a:ln w="12700">
            <a:solidFill>
              <a:srgbClr val="C3D1E4"/>
            </a:solidFill>
            <a:prstDash val="solid"/>
          </a:ln>
        </p:spPr>
      </p:sp>
      <p:sp>
        <p:nvSpPr>
          <p:cNvPr id="54" name="Text 44"/>
          <p:cNvSpPr txBox="1"/>
          <p:nvPr/>
        </p:nvSpPr>
        <p:spPr>
          <a:xfrm>
            <a:off x="4298229" y="5458968"/>
            <a:ext cx="1719621" cy="457200"/>
          </a:xfrm>
          <a:prstGeom prst="rect">
            <a:avLst/>
          </a:prstGeom>
          <a:noFill/>
          <a:ln/>
        </p:spPr>
        <p:txBody>
          <a:bodyPr wrap="square" lIns="38100" tIns="38100" rIns="38100" bIns="3810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S3 object storage</a:t>
            </a:r>
            <a:endParaRPr lang="en-US" sz="1150" dirty="0"/>
          </a:p>
        </p:txBody>
      </p:sp>
      <p:sp>
        <p:nvSpPr>
          <p:cNvPr id="55" name="Shape 45"/>
          <p:cNvSpPr/>
          <p:nvPr/>
        </p:nvSpPr>
        <p:spPr>
          <a:xfrm>
            <a:off x="6127577" y="5458968"/>
            <a:ext cx="1719621" cy="457200"/>
          </a:xfrm>
          <a:prstGeom prst="roundRect">
            <a:avLst>
              <a:gd name="adj" fmla="val 12000"/>
            </a:avLst>
          </a:prstGeom>
          <a:solidFill>
            <a:srgbClr val="FFFFFF"/>
          </a:solidFill>
          <a:ln w="12700">
            <a:solidFill>
              <a:srgbClr val="C3D1E4"/>
            </a:solidFill>
            <a:prstDash val="solid"/>
          </a:ln>
        </p:spPr>
      </p:sp>
      <p:pic>
        <p:nvPicPr>
          <p:cNvPr id="56" name="Image 8" descr="img/oss/postgresql.png">    </p:cNvPr>
          <p:cNvPicPr>
            <a:picLocks noChangeAspect="1"/>
          </p:cNvPicPr>
          <p:nvPr/>
        </p:nvPicPr>
        <p:blipFill>
          <a:blip r:embed="rId9"/>
          <a:stretch>
            <a:fillRect/>
          </a:stretch>
        </p:blipFill>
        <p:spPr>
          <a:xfrm>
            <a:off x="6219017" y="5532120"/>
            <a:ext cx="310896" cy="310896"/>
          </a:xfrm>
          <a:prstGeom prst="rect">
            <a:avLst/>
          </a:prstGeom>
        </p:spPr>
      </p:pic>
      <p:sp>
        <p:nvSpPr>
          <p:cNvPr id="57" name="Text 46"/>
          <p:cNvSpPr txBox="1"/>
          <p:nvPr/>
        </p:nvSpPr>
        <p:spPr>
          <a:xfrm>
            <a:off x="6566489" y="5458968"/>
            <a:ext cx="1225845" cy="457200"/>
          </a:xfrm>
          <a:prstGeom prst="rect">
            <a:avLst/>
          </a:prstGeom>
          <a:noFill/>
          <a:ln/>
        </p:spPr>
        <p:txBody>
          <a:bodyPr wrap="square" lIns="38100" tIns="38100" rIns="38100" bIns="3810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PostgreSQL / PostGIS</a:t>
            </a:r>
            <a:endParaRPr lang="en-US" sz="1150" dirty="0"/>
          </a:p>
        </p:txBody>
      </p:sp>
      <p:sp>
        <p:nvSpPr>
          <p:cNvPr id="58" name="Shape 47"/>
          <p:cNvSpPr/>
          <p:nvPr/>
        </p:nvSpPr>
        <p:spPr>
          <a:xfrm>
            <a:off x="7956926" y="5458968"/>
            <a:ext cx="1719621" cy="457200"/>
          </a:xfrm>
          <a:prstGeom prst="roundRect">
            <a:avLst>
              <a:gd name="adj" fmla="val 12000"/>
            </a:avLst>
          </a:prstGeom>
          <a:solidFill>
            <a:srgbClr val="FFFFFF"/>
          </a:solidFill>
          <a:ln w="12700">
            <a:solidFill>
              <a:srgbClr val="C3D1E4"/>
            </a:solidFill>
            <a:prstDash val="solid"/>
          </a:ln>
        </p:spPr>
      </p:sp>
      <p:pic>
        <p:nvPicPr>
          <p:cNvPr id="59" name="Image 9" descr="img/oss/redis.png">    </p:cNvPr>
          <p:cNvPicPr>
            <a:picLocks noChangeAspect="1"/>
          </p:cNvPicPr>
          <p:nvPr/>
        </p:nvPicPr>
        <p:blipFill>
          <a:blip r:embed="rId10"/>
          <a:stretch>
            <a:fillRect/>
          </a:stretch>
        </p:blipFill>
        <p:spPr>
          <a:xfrm>
            <a:off x="8048366" y="5532120"/>
            <a:ext cx="310896" cy="310896"/>
          </a:xfrm>
          <a:prstGeom prst="rect">
            <a:avLst/>
          </a:prstGeom>
        </p:spPr>
      </p:pic>
      <p:sp>
        <p:nvSpPr>
          <p:cNvPr id="60" name="Text 48"/>
          <p:cNvSpPr txBox="1"/>
          <p:nvPr/>
        </p:nvSpPr>
        <p:spPr>
          <a:xfrm>
            <a:off x="8395838" y="5458968"/>
            <a:ext cx="1225845" cy="457200"/>
          </a:xfrm>
          <a:prstGeom prst="rect">
            <a:avLst/>
          </a:prstGeom>
          <a:noFill/>
          <a:ln/>
        </p:spPr>
        <p:txBody>
          <a:bodyPr wrap="square" lIns="38100" tIns="38100" rIns="38100" bIns="3810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Redis</a:t>
            </a:r>
            <a:endParaRPr lang="en-US" sz="1150" dirty="0"/>
          </a:p>
        </p:txBody>
      </p:sp>
      <p:sp>
        <p:nvSpPr>
          <p:cNvPr id="61" name="Shape 49"/>
          <p:cNvSpPr/>
          <p:nvPr/>
        </p:nvSpPr>
        <p:spPr>
          <a:xfrm>
            <a:off x="9786275" y="5458968"/>
            <a:ext cx="1719621" cy="457200"/>
          </a:xfrm>
          <a:prstGeom prst="roundRect">
            <a:avLst>
              <a:gd name="adj" fmla="val 12000"/>
            </a:avLst>
          </a:prstGeom>
          <a:solidFill>
            <a:srgbClr val="FFFFFF"/>
          </a:solidFill>
          <a:ln w="12700">
            <a:solidFill>
              <a:srgbClr val="C3D1E4"/>
            </a:solidFill>
            <a:prstDash val="solid"/>
          </a:ln>
        </p:spPr>
      </p:sp>
      <p:pic>
        <p:nvPicPr>
          <p:cNvPr id="62" name="Image 10" descr="img/oss/prometheus.png">    </p:cNvPr>
          <p:cNvPicPr>
            <a:picLocks noChangeAspect="1"/>
          </p:cNvPicPr>
          <p:nvPr/>
        </p:nvPicPr>
        <p:blipFill>
          <a:blip r:embed="rId11"/>
          <a:stretch>
            <a:fillRect/>
          </a:stretch>
        </p:blipFill>
        <p:spPr>
          <a:xfrm>
            <a:off x="9877715" y="5532120"/>
            <a:ext cx="310896" cy="310896"/>
          </a:xfrm>
          <a:prstGeom prst="rect">
            <a:avLst/>
          </a:prstGeom>
        </p:spPr>
      </p:pic>
      <p:sp>
        <p:nvSpPr>
          <p:cNvPr id="63" name="Text 50"/>
          <p:cNvSpPr txBox="1"/>
          <p:nvPr/>
        </p:nvSpPr>
        <p:spPr>
          <a:xfrm>
            <a:off x="10225187" y="5458968"/>
            <a:ext cx="1225845" cy="457200"/>
          </a:xfrm>
          <a:prstGeom prst="rect">
            <a:avLst/>
          </a:prstGeom>
          <a:noFill/>
          <a:ln/>
        </p:spPr>
        <p:txBody>
          <a:bodyPr wrap="square" lIns="38100" tIns="38100" rIns="38100" bIns="3810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Prometheus · Grafana</a:t>
            </a:r>
            <a:endParaRPr lang="en-US" sz="1150" dirty="0"/>
          </a:p>
        </p:txBody>
      </p:sp>
      <p:pic>
        <p:nvPicPr>
          <p:cNvPr id="64" name="Image 11" descr="img/logo_hsc_navy.png">    </p:cNvPr>
          <p:cNvPicPr>
            <a:picLocks noChangeAspect="1"/>
          </p:cNvPicPr>
          <p:nvPr/>
        </p:nvPicPr>
        <p:blipFill>
          <a:blip r:embed="rId12"/>
          <a:stretch>
            <a:fillRect/>
          </a:stretch>
        </p:blipFill>
        <p:spPr>
          <a:xfrm>
            <a:off x="548640" y="6400800"/>
            <a:ext cx="869485" cy="219456"/>
          </a:xfrm>
          <a:prstGeom prst="rect">
            <a:avLst/>
          </a:prstGeom>
        </p:spPr>
      </p:pic>
      <p:sp>
        <p:nvSpPr>
          <p:cNvPr id="65" name="Shape 51"/>
          <p:cNvSpPr/>
          <p:nvPr/>
        </p:nvSpPr>
        <p:spPr>
          <a:xfrm>
            <a:off x="1582717" y="6382512"/>
            <a:ext cx="0" cy="256032"/>
          </a:xfrm>
          <a:prstGeom prst="line">
            <a:avLst/>
          </a:prstGeom>
          <a:noFill/>
          <a:ln w="9525">
            <a:solidFill>
              <a:srgbClr val="C3D1E4"/>
            </a:solidFill>
            <a:prstDash val="solid"/>
          </a:ln>
        </p:spPr>
      </p:sp>
      <p:pic>
        <p:nvPicPr>
          <p:cNvPr id="66" name="Image 12" descr="img/logo_get.png">    </p:cNvPr>
          <p:cNvPicPr>
            <a:picLocks noChangeAspect="1"/>
          </p:cNvPicPr>
          <p:nvPr/>
        </p:nvPicPr>
        <p:blipFill>
          <a:blip r:embed="rId13"/>
          <a:stretch>
            <a:fillRect/>
          </a:stretch>
        </p:blipFill>
        <p:spPr>
          <a:xfrm>
            <a:off x="1747309" y="6377940"/>
            <a:ext cx="924934" cy="265176"/>
          </a:xfrm>
          <a:prstGeom prst="rect">
            <a:avLst/>
          </a:prstGeom>
        </p:spPr>
      </p:pic>
      <p:sp>
        <p:nvSpPr>
          <p:cNvPr id="67" name="Text 52"/>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SUBSYSTEM 1 · REQUEST MANAGEMENT</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Placing a request: a map-first, two-step wizard</a:t>
            </a:r>
            <a:endParaRPr lang="en-US" sz="3000" dirty="0"/>
          </a:p>
        </p:txBody>
      </p:sp>
      <p:pic>
        <p:nvPicPr>
          <p:cNvPr id="4" name="Image 0" descr="img/new_order.png">    </p:cNvPr>
          <p:cNvPicPr>
            <a:picLocks noChangeAspect="1"/>
          </p:cNvPicPr>
          <p:nvPr/>
        </p:nvPicPr>
        <p:blipFill>
          <a:blip r:embed="rId1"/>
          <a:stretch>
            <a:fillRect/>
          </a:stretch>
        </p:blipFill>
        <p:spPr>
          <a:xfrm>
            <a:off x="548640" y="1554480"/>
            <a:ext cx="6400800" cy="4002903"/>
          </a:xfrm>
          <a:prstGeom prst="rect">
            <a:avLst/>
          </a:prstGeom>
        </p:spPr>
      </p:pic>
      <p:sp>
        <p:nvSpPr>
          <p:cNvPr id="5" name="Shape 2"/>
          <p:cNvSpPr/>
          <p:nvPr/>
        </p:nvSpPr>
        <p:spPr>
          <a:xfrm>
            <a:off x="548640" y="1554480"/>
            <a:ext cx="6400800" cy="4002903"/>
          </a:xfrm>
          <a:prstGeom prst="rect">
            <a:avLst/>
          </a:prstGeom>
          <a:ln w="9525">
            <a:solidFill>
              <a:srgbClr val="C3D1E4"/>
            </a:solidFill>
            <a:prstDash val="solid"/>
          </a:ln>
        </p:spPr>
      </p:sp>
      <p:sp>
        <p:nvSpPr>
          <p:cNvPr id="6" name="Text 3"/>
          <p:cNvSpPr txBox="1"/>
          <p:nvPr/>
        </p:nvSpPr>
        <p:spPr>
          <a:xfrm>
            <a:off x="548640" y="5648823"/>
            <a:ext cx="6400800" cy="274320"/>
          </a:xfrm>
          <a:prstGeom prst="rect">
            <a:avLst/>
          </a:prstGeom>
          <a:noFill/>
          <a:ln/>
        </p:spPr>
        <p:txBody>
          <a:bodyPr wrap="square" lIns="0" tIns="0" rIns="0" bIns="0" rtlCol="0" anchor="ctr"/>
          <a:lstStyle/>
          <a:p>
            <a:pPr indent="0" marL="0">
              <a:buNone/>
            </a:pPr>
            <a:r>
              <a:rPr lang="en-US" sz="1100" i="1" dirty="0">
                <a:solidFill>
                  <a:srgbClr val="5B6B80"/>
                </a:solidFill>
                <a:latin typeface="Calibri" pitchFamily="34" charset="0"/>
                <a:ea typeface="Calibri" pitchFamily="34" charset="-122"/>
                <a:cs typeface="Calibri" pitchFamily="34" charset="-120"/>
              </a:rPr>
              <a:t>DataHub UI: area of interest, period and matching HSC archive data</a:t>
            </a:r>
            <a:endParaRPr lang="en-US" sz="1100" dirty="0"/>
          </a:p>
        </p:txBody>
      </p:sp>
      <p:sp>
        <p:nvSpPr>
          <p:cNvPr id="7" name="Shape 4"/>
          <p:cNvSpPr/>
          <p:nvPr/>
        </p:nvSpPr>
        <p:spPr>
          <a:xfrm>
            <a:off x="7269480" y="1554480"/>
            <a:ext cx="4373575" cy="1371600"/>
          </a:xfrm>
          <a:prstGeom prst="roundRect">
            <a:avLst>
              <a:gd name="adj" fmla="val 5333"/>
            </a:avLst>
          </a:prstGeom>
          <a:solidFill>
            <a:srgbClr val="EAF0F8"/>
          </a:solidFill>
          <a:ln w="12700">
            <a:solidFill>
              <a:srgbClr val="EAF0F8"/>
            </a:solidFill>
            <a:prstDash val="solid"/>
          </a:ln>
        </p:spPr>
      </p:sp>
      <p:sp>
        <p:nvSpPr>
          <p:cNvPr id="8" name="Shape 5"/>
          <p:cNvSpPr/>
          <p:nvPr/>
        </p:nvSpPr>
        <p:spPr>
          <a:xfrm>
            <a:off x="7452360" y="1691640"/>
            <a:ext cx="402336" cy="402336"/>
          </a:xfrm>
          <a:prstGeom prst="ellipse">
            <a:avLst/>
          </a:prstGeom>
          <a:solidFill>
            <a:srgbClr val="0B2A5B"/>
          </a:solidFill>
          <a:ln w="12700">
            <a:solidFill>
              <a:srgbClr val="0B2A5B"/>
            </a:solidFill>
            <a:prstDash val="solid"/>
          </a:ln>
        </p:spPr>
      </p:sp>
      <p:sp>
        <p:nvSpPr>
          <p:cNvPr id="9" name="Text 6"/>
          <p:cNvSpPr txBox="1"/>
          <p:nvPr/>
        </p:nvSpPr>
        <p:spPr>
          <a:xfrm>
            <a:off x="7452360" y="169164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10" name="Text 7"/>
          <p:cNvSpPr txBox="1"/>
          <p:nvPr/>
        </p:nvSpPr>
        <p:spPr>
          <a:xfrm>
            <a:off x="8001000" y="1691640"/>
            <a:ext cx="3459175" cy="402336"/>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Where, when, what</a:t>
            </a:r>
            <a:endParaRPr lang="en-US" sz="1500" dirty="0"/>
          </a:p>
        </p:txBody>
      </p:sp>
      <p:sp>
        <p:nvSpPr>
          <p:cNvPr id="11" name="Text 8"/>
          <p:cNvSpPr txBox="1"/>
          <p:nvPr/>
        </p:nvSpPr>
        <p:spPr>
          <a:xfrm>
            <a:off x="7452360" y="2176272"/>
            <a:ext cx="4053535" cy="685800"/>
          </a:xfrm>
          <a:prstGeom prst="rect">
            <a:avLst/>
          </a:prstGeom>
          <a:noFill/>
          <a:ln/>
        </p:spPr>
        <p:txBody>
          <a:bodyPr wrap="square" lIns="0" tIns="0" rIns="0" bIns="0" rtlCol="0" anchor="t"/>
          <a:lstStyle/>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Draw the area of interest, or drag-and-drop shp, kml, gpx or GeoJSON</a:t>
            </a:r>
            <a:endParaRPr lang="en-US" sz="1200" dirty="0"/>
          </a:p>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Pick the time window</a:t>
            </a:r>
            <a:endParaRPr lang="en-US" sz="1200" dirty="0"/>
          </a:p>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Choose optical/multispectral, thermal or SAR</a:t>
            </a:r>
            <a:endParaRPr lang="en-US" sz="1200" dirty="0"/>
          </a:p>
        </p:txBody>
      </p:sp>
      <p:sp>
        <p:nvSpPr>
          <p:cNvPr id="12" name="Shape 9"/>
          <p:cNvSpPr/>
          <p:nvPr/>
        </p:nvSpPr>
        <p:spPr>
          <a:xfrm>
            <a:off x="7269480" y="3063240"/>
            <a:ext cx="4373575" cy="1481328"/>
          </a:xfrm>
          <a:prstGeom prst="roundRect">
            <a:avLst>
              <a:gd name="adj" fmla="val 4938"/>
            </a:avLst>
          </a:prstGeom>
          <a:solidFill>
            <a:srgbClr val="EAF0F8"/>
          </a:solidFill>
          <a:ln w="12700">
            <a:solidFill>
              <a:srgbClr val="EAF0F8"/>
            </a:solidFill>
            <a:prstDash val="solid"/>
          </a:ln>
        </p:spPr>
      </p:sp>
      <p:sp>
        <p:nvSpPr>
          <p:cNvPr id="13" name="Shape 10"/>
          <p:cNvSpPr/>
          <p:nvPr/>
        </p:nvSpPr>
        <p:spPr>
          <a:xfrm>
            <a:off x="7452360" y="3200400"/>
            <a:ext cx="402336" cy="402336"/>
          </a:xfrm>
          <a:prstGeom prst="ellipse">
            <a:avLst/>
          </a:prstGeom>
          <a:solidFill>
            <a:srgbClr val="0B2A5B"/>
          </a:solidFill>
          <a:ln w="12700">
            <a:solidFill>
              <a:srgbClr val="0B2A5B"/>
            </a:solidFill>
            <a:prstDash val="solid"/>
          </a:ln>
        </p:spPr>
      </p:sp>
      <p:sp>
        <p:nvSpPr>
          <p:cNvPr id="14" name="Text 11"/>
          <p:cNvSpPr txBox="1"/>
          <p:nvPr/>
        </p:nvSpPr>
        <p:spPr>
          <a:xfrm>
            <a:off x="7452360" y="320040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5" name="Text 12"/>
          <p:cNvSpPr txBox="1"/>
          <p:nvPr/>
        </p:nvSpPr>
        <p:spPr>
          <a:xfrm>
            <a:off x="8001000" y="3200400"/>
            <a:ext cx="3459175" cy="402336"/>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Specify the product</a:t>
            </a:r>
            <a:endParaRPr lang="en-US" sz="1500" dirty="0"/>
          </a:p>
        </p:txBody>
      </p:sp>
      <p:sp>
        <p:nvSpPr>
          <p:cNvPr id="16" name="Text 13"/>
          <p:cNvSpPr txBox="1"/>
          <p:nvPr/>
        </p:nvSpPr>
        <p:spPr>
          <a:xfrm>
            <a:off x="7452360" y="3685032"/>
            <a:ext cx="4053535" cy="795528"/>
          </a:xfrm>
          <a:prstGeom prst="rect">
            <a:avLst/>
          </a:prstGeom>
          <a:noFill/>
          <a:ln/>
        </p:spPr>
        <p:txBody>
          <a:bodyPr wrap="square" lIns="0" tIns="0" rIns="0" bIns="0" rtlCol="0" anchor="t"/>
          <a:lstStyle/>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Spatial resolution, provider and product</a:t>
            </a:r>
            <a:endParaRPr lang="en-US" sz="1200" dirty="0"/>
          </a:p>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Cloud cover and off-nadir angle</a:t>
            </a:r>
            <a:endParaRPr lang="en-US" sz="1200" dirty="0"/>
          </a:p>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Orthorectification or mosaicking</a:t>
            </a:r>
            <a:endParaRPr lang="en-US" sz="1200" dirty="0"/>
          </a:p>
          <a:p>
            <a:pPr marL="342900" indent="-342900">
              <a:spcAft>
                <a:spcPts val="100"/>
              </a:spcAft>
              <a:buSzPct val="100000"/>
              <a:buChar char="•"/>
            </a:pPr>
            <a:r>
              <a:rPr lang="en-US" sz="1200" dirty="0">
                <a:solidFill>
                  <a:srgbClr val="1F2937"/>
                </a:solidFill>
                <a:latin typeface="Calibri" pitchFamily="34" charset="0"/>
                <a:ea typeface="Calibri" pitchFamily="34" charset="-122"/>
                <a:cs typeface="Calibri" pitchFamily="34" charset="-120"/>
              </a:rPr>
              <a:t>Intended use; urgency with justification</a:t>
            </a:r>
            <a:endParaRPr lang="en-US" sz="1200" dirty="0"/>
          </a:p>
        </p:txBody>
      </p:sp>
      <p:sp>
        <p:nvSpPr>
          <p:cNvPr id="17" name="Shape 14"/>
          <p:cNvSpPr/>
          <p:nvPr/>
        </p:nvSpPr>
        <p:spPr>
          <a:xfrm>
            <a:off x="7269480" y="4681728"/>
            <a:ext cx="4373575" cy="873252"/>
          </a:xfrm>
          <a:prstGeom prst="roundRect">
            <a:avLst>
              <a:gd name="adj" fmla="val 8377"/>
            </a:avLst>
          </a:prstGeom>
          <a:solidFill>
            <a:srgbClr val="FDEBD9"/>
          </a:solidFill>
          <a:ln w="12700">
            <a:solidFill>
              <a:srgbClr val="FDEBD9"/>
            </a:solidFill>
            <a:prstDash val="solid"/>
          </a:ln>
        </p:spPr>
      </p:sp>
      <p:sp>
        <p:nvSpPr>
          <p:cNvPr id="18" name="Shape 15"/>
          <p:cNvSpPr/>
          <p:nvPr/>
        </p:nvSpPr>
        <p:spPr>
          <a:xfrm>
            <a:off x="7452360" y="4864608"/>
            <a:ext cx="512064" cy="512064"/>
          </a:xfrm>
          <a:prstGeom prst="ellipse">
            <a:avLst/>
          </a:prstGeom>
          <a:solidFill>
            <a:srgbClr val="F28C28"/>
          </a:solidFill>
          <a:ln w="12700">
            <a:solidFill>
              <a:srgbClr val="F28C28"/>
            </a:solidFill>
            <a:prstDash val="solid"/>
          </a:ln>
        </p:spPr>
      </p:sp>
      <p:pic>
        <p:nvPicPr>
          <p:cNvPr id="19" name="Image 1" descr="preencoded.png">    </p:cNvPr>
          <p:cNvPicPr>
            <a:picLocks noChangeAspect="1"/>
          </p:cNvPicPr>
          <p:nvPr/>
        </p:nvPicPr>
        <p:blipFill>
          <a:blip r:embed="rId2"/>
          <a:stretch>
            <a:fillRect/>
          </a:stretch>
        </p:blipFill>
        <p:spPr>
          <a:xfrm>
            <a:off x="7585497" y="4997745"/>
            <a:ext cx="245791" cy="245791"/>
          </a:xfrm>
          <a:prstGeom prst="rect">
            <a:avLst/>
          </a:prstGeom>
        </p:spPr>
      </p:pic>
      <p:sp>
        <p:nvSpPr>
          <p:cNvPr id="20" name="Text 16"/>
          <p:cNvSpPr txBox="1"/>
          <p:nvPr/>
        </p:nvSpPr>
        <p:spPr>
          <a:xfrm>
            <a:off x="8110728" y="4700016"/>
            <a:ext cx="3413455" cy="841248"/>
          </a:xfrm>
          <a:prstGeom prst="rect">
            <a:avLst/>
          </a:prstGeom>
          <a:noFill/>
          <a:ln/>
        </p:spPr>
        <p:txBody>
          <a:bodyPr wrap="square" lIns="0" tIns="0" rIns="0" bIns="0" rtlCol="0" anchor="ctr"/>
          <a:lstStyle/>
          <a:p>
            <a:pPr indent="0" marL="0">
              <a:buNone/>
            </a:pPr>
            <a:r>
              <a:rPr lang="en-US" sz="1200" b="1" dirty="0">
                <a:solidFill>
                  <a:srgbClr val="0B2A5B"/>
                </a:solidFill>
                <a:latin typeface="Calibri" pitchFamily="34" charset="0"/>
                <a:ea typeface="Calibri" pitchFamily="34" charset="-122"/>
                <a:cs typeface="Calibri" pitchFamily="34" charset="-120"/>
              </a:rPr>
              <a:t>Archive first, tasking second. </a:t>
            </a:r>
            <a:pPr indent="0" marL="0">
              <a:buNone/>
            </a:pPr>
            <a:r>
              <a:rPr lang="en-US" sz="1200" dirty="0">
                <a:solidFill>
                  <a:srgbClr val="1F2937"/>
                </a:solidFill>
                <a:latin typeface="Calibri" pitchFamily="34" charset="0"/>
                <a:ea typeface="Calibri" pitchFamily="34" charset="-122"/>
                <a:cs typeface="Calibri" pitchFamily="34" charset="-120"/>
              </a:rPr>
              <a:t>A past date range searches the HSC archive; if nothing fits, “Request a new acquisition” starts a new order.</a:t>
            </a:r>
            <a:endParaRPr lang="en-US" sz="1200" dirty="0"/>
          </a:p>
        </p:txBody>
      </p:sp>
      <p:pic>
        <p:nvPicPr>
          <p:cNvPr id="21" name="Image 2" descr="img/logo_hsc_navy.png">    </p:cNvPr>
          <p:cNvPicPr>
            <a:picLocks noChangeAspect="1"/>
          </p:cNvPicPr>
          <p:nvPr/>
        </p:nvPicPr>
        <p:blipFill>
          <a:blip r:embed="rId3"/>
          <a:stretch>
            <a:fillRect/>
          </a:stretch>
        </p:blipFill>
        <p:spPr>
          <a:xfrm>
            <a:off x="548640" y="6400800"/>
            <a:ext cx="869485" cy="219456"/>
          </a:xfrm>
          <a:prstGeom prst="rect">
            <a:avLst/>
          </a:prstGeom>
        </p:spPr>
      </p:pic>
      <p:sp>
        <p:nvSpPr>
          <p:cNvPr id="22" name="Shape 17"/>
          <p:cNvSpPr/>
          <p:nvPr/>
        </p:nvSpPr>
        <p:spPr>
          <a:xfrm>
            <a:off x="1582717" y="6382512"/>
            <a:ext cx="0" cy="256032"/>
          </a:xfrm>
          <a:prstGeom prst="line">
            <a:avLst/>
          </a:prstGeom>
          <a:noFill/>
          <a:ln w="9525">
            <a:solidFill>
              <a:srgbClr val="C3D1E4"/>
            </a:solidFill>
            <a:prstDash val="solid"/>
          </a:ln>
        </p:spPr>
      </p:sp>
      <p:pic>
        <p:nvPicPr>
          <p:cNvPr id="23" name="Image 3" descr="img/logo_get.png">    </p:cNvPr>
          <p:cNvPicPr>
            <a:picLocks noChangeAspect="1"/>
          </p:cNvPicPr>
          <p:nvPr/>
        </p:nvPicPr>
        <p:blipFill>
          <a:blip r:embed="rId4"/>
          <a:stretch>
            <a:fillRect/>
          </a:stretch>
        </p:blipFill>
        <p:spPr>
          <a:xfrm>
            <a:off x="1747309" y="6377940"/>
            <a:ext cx="924934" cy="265176"/>
          </a:xfrm>
          <a:prstGeom prst="rect">
            <a:avLst/>
          </a:prstGeom>
        </p:spPr>
      </p:pic>
      <p:sp>
        <p:nvSpPr>
          <p:cNvPr id="24" name="Text 18"/>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SUBSYSTEM 1 · REQUEST MANAGEMENT</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Managing the full request lifecycle</a:t>
            </a:r>
            <a:endParaRPr lang="en-US" sz="3000" dirty="0"/>
          </a:p>
        </p:txBody>
      </p:sp>
      <p:pic>
        <p:nvPicPr>
          <p:cNvPr id="4" name="Image 0" descr="img/orders.png">    </p:cNvPr>
          <p:cNvPicPr>
            <a:picLocks noChangeAspect="1"/>
          </p:cNvPicPr>
          <p:nvPr/>
        </p:nvPicPr>
        <p:blipFill>
          <a:blip r:embed="rId1"/>
          <a:stretch>
            <a:fillRect/>
          </a:stretch>
        </p:blipFill>
        <p:spPr>
          <a:xfrm>
            <a:off x="548640" y="1554480"/>
            <a:ext cx="6400800" cy="4015528"/>
          </a:xfrm>
          <a:prstGeom prst="rect">
            <a:avLst/>
          </a:prstGeom>
        </p:spPr>
      </p:pic>
      <p:sp>
        <p:nvSpPr>
          <p:cNvPr id="5" name="Shape 2"/>
          <p:cNvSpPr/>
          <p:nvPr/>
        </p:nvSpPr>
        <p:spPr>
          <a:xfrm>
            <a:off x="548640" y="1554480"/>
            <a:ext cx="6400800" cy="4015528"/>
          </a:xfrm>
          <a:prstGeom prst="rect">
            <a:avLst/>
          </a:prstGeom>
          <a:ln w="9525">
            <a:solidFill>
              <a:srgbClr val="C3D1E4"/>
            </a:solidFill>
            <a:prstDash val="solid"/>
          </a:ln>
        </p:spPr>
      </p:sp>
      <p:sp>
        <p:nvSpPr>
          <p:cNvPr id="6" name="Text 3"/>
          <p:cNvSpPr txBox="1"/>
          <p:nvPr/>
        </p:nvSpPr>
        <p:spPr>
          <a:xfrm>
            <a:off x="548640" y="5661448"/>
            <a:ext cx="6400800" cy="457200"/>
          </a:xfrm>
          <a:prstGeom prst="rect">
            <a:avLst/>
          </a:prstGeom>
          <a:noFill/>
          <a:ln/>
        </p:spPr>
        <p:txBody>
          <a:bodyPr wrap="square" lIns="0" tIns="0" rIns="0" bIns="0" rtlCol="0" anchor="t"/>
          <a:lstStyle/>
          <a:p>
            <a:pPr indent="0" marL="0">
              <a:buNone/>
            </a:pPr>
            <a:r>
              <a:rPr lang="en-US" sz="1100" i="1" dirty="0">
                <a:solidFill>
                  <a:srgbClr val="5B6B80"/>
                </a:solidFill>
                <a:latin typeface="Calibri" pitchFamily="34" charset="0"/>
                <a:ea typeface="Calibri" pitchFamily="34" charset="-122"/>
                <a:cs typeface="Calibri" pitchFamily="34" charset="-120"/>
              </a:rPr>
              <a:t>Orders in combined list and map view, filterable by category, status, provider, requester, organisation and dates</a:t>
            </a:r>
            <a:endParaRPr lang="en-US" sz="1100" dirty="0"/>
          </a:p>
        </p:txBody>
      </p:sp>
      <p:sp>
        <p:nvSpPr>
          <p:cNvPr id="7" name="Text 4"/>
          <p:cNvSpPr txBox="1"/>
          <p:nvPr/>
        </p:nvSpPr>
        <p:spPr>
          <a:xfrm>
            <a:off x="7315200" y="1508760"/>
            <a:ext cx="4327855" cy="685800"/>
          </a:xfrm>
          <a:prstGeom prst="rect">
            <a:avLst/>
          </a:prstGeom>
          <a:noFill/>
          <a:ln/>
        </p:spPr>
        <p:txBody>
          <a:bodyPr wrap="square" lIns="0" tIns="0" rIns="0" bIns="0" rtlCol="0" anchor="t"/>
          <a:lstStyle/>
          <a:p>
            <a:pPr indent="0" marL="0">
              <a:buNone/>
            </a:pPr>
            <a:r>
              <a:rPr lang="en-US" sz="1350" dirty="0">
                <a:solidFill>
                  <a:srgbClr val="1F2937"/>
                </a:solidFill>
                <a:latin typeface="Calibri" pitchFamily="34" charset="0"/>
                <a:ea typeface="Calibri" pitchFamily="34" charset="-122"/>
                <a:cs typeface="Calibri" pitchFamily="34" charset="-120"/>
              </a:rPr>
              <a:t>From submission to fulfilment, every stage is recorded with timestamps. Views adapt to user role and organisation.</a:t>
            </a:r>
            <a:endParaRPr lang="en-US" sz="1350" dirty="0"/>
          </a:p>
        </p:txBody>
      </p:sp>
      <p:sp>
        <p:nvSpPr>
          <p:cNvPr id="8" name="Shape 5"/>
          <p:cNvSpPr/>
          <p:nvPr/>
        </p:nvSpPr>
        <p:spPr>
          <a:xfrm>
            <a:off x="7315200" y="2404872"/>
            <a:ext cx="530352" cy="530352"/>
          </a:xfrm>
          <a:prstGeom prst="ellipse">
            <a:avLst/>
          </a:prstGeom>
          <a:solidFill>
            <a:srgbClr val="0B2A5B"/>
          </a:solidFill>
          <a:ln w="12700">
            <a:solidFill>
              <a:srgbClr val="0B2A5B"/>
            </a:solidFill>
            <a:prstDash val="solid"/>
          </a:ln>
        </p:spPr>
      </p:sp>
      <p:pic>
        <p:nvPicPr>
          <p:cNvPr id="9" name="Image 1" descr="preencoded.png">    </p:cNvPr>
          <p:cNvPicPr>
            <a:picLocks noChangeAspect="1"/>
          </p:cNvPicPr>
          <p:nvPr/>
        </p:nvPicPr>
        <p:blipFill>
          <a:blip r:embed="rId2"/>
          <a:stretch>
            <a:fillRect/>
          </a:stretch>
        </p:blipFill>
        <p:spPr>
          <a:xfrm>
            <a:off x="7453092" y="2542764"/>
            <a:ext cx="254569" cy="254569"/>
          </a:xfrm>
          <a:prstGeom prst="rect">
            <a:avLst/>
          </a:prstGeom>
        </p:spPr>
      </p:pic>
      <p:sp>
        <p:nvSpPr>
          <p:cNvPr id="10" name="Text 6"/>
          <p:cNvSpPr txBox="1"/>
          <p:nvPr/>
        </p:nvSpPr>
        <p:spPr>
          <a:xfrm>
            <a:off x="8001000" y="2377440"/>
            <a:ext cx="361188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Approval workflows</a:t>
            </a:r>
            <a:endParaRPr lang="en-US" sz="1500" dirty="0"/>
          </a:p>
        </p:txBody>
      </p:sp>
      <p:sp>
        <p:nvSpPr>
          <p:cNvPr id="11" name="Text 7"/>
          <p:cNvSpPr txBox="1"/>
          <p:nvPr/>
        </p:nvSpPr>
        <p:spPr>
          <a:xfrm>
            <a:off x="8001000" y="2706624"/>
            <a:ext cx="3639312" cy="566928"/>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Modelled in a node-based designer; designated users approve or reject with justification</a:t>
            </a:r>
            <a:endParaRPr lang="en-US" sz="1250" dirty="0"/>
          </a:p>
        </p:txBody>
      </p:sp>
      <p:sp>
        <p:nvSpPr>
          <p:cNvPr id="12" name="Shape 8"/>
          <p:cNvSpPr/>
          <p:nvPr/>
        </p:nvSpPr>
        <p:spPr>
          <a:xfrm>
            <a:off x="7315200" y="3364992"/>
            <a:ext cx="530352" cy="530352"/>
          </a:xfrm>
          <a:prstGeom prst="ellipse">
            <a:avLst/>
          </a:prstGeom>
          <a:solidFill>
            <a:srgbClr val="0B2A5B"/>
          </a:solidFill>
          <a:ln w="12700">
            <a:solidFill>
              <a:srgbClr val="0B2A5B"/>
            </a:solidFill>
            <a:prstDash val="solid"/>
          </a:ln>
        </p:spPr>
      </p:sp>
      <p:pic>
        <p:nvPicPr>
          <p:cNvPr id="13" name="Image 2" descr="preencoded.png">    </p:cNvPr>
          <p:cNvPicPr>
            <a:picLocks noChangeAspect="1"/>
          </p:cNvPicPr>
          <p:nvPr/>
        </p:nvPicPr>
        <p:blipFill>
          <a:blip r:embed="rId3"/>
          <a:stretch>
            <a:fillRect/>
          </a:stretch>
        </p:blipFill>
        <p:spPr>
          <a:xfrm>
            <a:off x="7453092" y="3502884"/>
            <a:ext cx="254569" cy="254569"/>
          </a:xfrm>
          <a:prstGeom prst="rect">
            <a:avLst/>
          </a:prstGeom>
        </p:spPr>
      </p:pic>
      <p:sp>
        <p:nvSpPr>
          <p:cNvPr id="14" name="Text 9"/>
          <p:cNvSpPr txBox="1"/>
          <p:nvPr/>
        </p:nvSpPr>
        <p:spPr>
          <a:xfrm>
            <a:off x="8001000" y="3337560"/>
            <a:ext cx="361188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Automated notifications</a:t>
            </a:r>
            <a:endParaRPr lang="en-US" sz="1500" dirty="0"/>
          </a:p>
        </p:txBody>
      </p:sp>
      <p:sp>
        <p:nvSpPr>
          <p:cNvPr id="15" name="Text 10"/>
          <p:cNvSpPr txBox="1"/>
          <p:nvPr/>
        </p:nvSpPr>
        <p:spPr>
          <a:xfrm>
            <a:off x="8001000" y="3666744"/>
            <a:ext cx="3639312" cy="566928"/>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Rule-based e-mails from WYSIWYG templates with dynamic fields</a:t>
            </a:r>
            <a:endParaRPr lang="en-US" sz="1250" dirty="0"/>
          </a:p>
        </p:txBody>
      </p:sp>
      <p:sp>
        <p:nvSpPr>
          <p:cNvPr id="16" name="Shape 11"/>
          <p:cNvSpPr/>
          <p:nvPr/>
        </p:nvSpPr>
        <p:spPr>
          <a:xfrm>
            <a:off x="7315200" y="4325112"/>
            <a:ext cx="530352" cy="530352"/>
          </a:xfrm>
          <a:prstGeom prst="ellipse">
            <a:avLst/>
          </a:prstGeom>
          <a:solidFill>
            <a:srgbClr val="0B2A5B"/>
          </a:solidFill>
          <a:ln w="12700">
            <a:solidFill>
              <a:srgbClr val="0B2A5B"/>
            </a:solidFill>
            <a:prstDash val="solid"/>
          </a:ln>
        </p:spPr>
      </p:sp>
      <p:pic>
        <p:nvPicPr>
          <p:cNvPr id="17" name="Image 3" descr="preencoded.png">    </p:cNvPr>
          <p:cNvPicPr>
            <a:picLocks noChangeAspect="1"/>
          </p:cNvPicPr>
          <p:nvPr/>
        </p:nvPicPr>
        <p:blipFill>
          <a:blip r:embed="rId4"/>
          <a:stretch>
            <a:fillRect/>
          </a:stretch>
        </p:blipFill>
        <p:spPr>
          <a:xfrm>
            <a:off x="7453092" y="4463004"/>
            <a:ext cx="254569" cy="254569"/>
          </a:xfrm>
          <a:prstGeom prst="rect">
            <a:avLst/>
          </a:prstGeom>
        </p:spPr>
      </p:pic>
      <p:sp>
        <p:nvSpPr>
          <p:cNvPr id="18" name="Text 12"/>
          <p:cNvSpPr txBox="1"/>
          <p:nvPr/>
        </p:nvSpPr>
        <p:spPr>
          <a:xfrm>
            <a:off x="8001000" y="4297680"/>
            <a:ext cx="361188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Built-in support chat</a:t>
            </a:r>
            <a:endParaRPr lang="en-US" sz="1500" dirty="0"/>
          </a:p>
        </p:txBody>
      </p:sp>
      <p:sp>
        <p:nvSpPr>
          <p:cNvPr id="19" name="Text 13"/>
          <p:cNvSpPr txBox="1"/>
          <p:nvPr/>
        </p:nvSpPr>
        <p:spPr>
          <a:xfrm>
            <a:off x="8001000" y="4626864"/>
            <a:ext cx="3639312" cy="566928"/>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Per-request messaging; unread messages trigger e-mail reminders</a:t>
            </a:r>
            <a:endParaRPr lang="en-US" sz="1250" dirty="0"/>
          </a:p>
        </p:txBody>
      </p:sp>
      <p:sp>
        <p:nvSpPr>
          <p:cNvPr id="20" name="Shape 14"/>
          <p:cNvSpPr/>
          <p:nvPr/>
        </p:nvSpPr>
        <p:spPr>
          <a:xfrm>
            <a:off x="7315200" y="5285232"/>
            <a:ext cx="530352" cy="530352"/>
          </a:xfrm>
          <a:prstGeom prst="ellipse">
            <a:avLst/>
          </a:prstGeom>
          <a:solidFill>
            <a:srgbClr val="0B2A5B"/>
          </a:solidFill>
          <a:ln w="12700">
            <a:solidFill>
              <a:srgbClr val="0B2A5B"/>
            </a:solidFill>
            <a:prstDash val="solid"/>
          </a:ln>
        </p:spPr>
      </p:sp>
      <p:pic>
        <p:nvPicPr>
          <p:cNvPr id="21" name="Image 4" descr="preencoded.png">    </p:cNvPr>
          <p:cNvPicPr>
            <a:picLocks noChangeAspect="1"/>
          </p:cNvPicPr>
          <p:nvPr/>
        </p:nvPicPr>
        <p:blipFill>
          <a:blip r:embed="rId5"/>
          <a:stretch>
            <a:fillRect/>
          </a:stretch>
        </p:blipFill>
        <p:spPr>
          <a:xfrm>
            <a:off x="7453092" y="5423124"/>
            <a:ext cx="254569" cy="254569"/>
          </a:xfrm>
          <a:prstGeom prst="rect">
            <a:avLst/>
          </a:prstGeom>
        </p:spPr>
      </p:pic>
      <p:sp>
        <p:nvSpPr>
          <p:cNvPr id="22" name="Text 15"/>
          <p:cNvSpPr txBox="1"/>
          <p:nvPr/>
        </p:nvSpPr>
        <p:spPr>
          <a:xfrm>
            <a:off x="8001000" y="5257800"/>
            <a:ext cx="361188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Operational reporting</a:t>
            </a:r>
            <a:endParaRPr lang="en-US" sz="1500" dirty="0"/>
          </a:p>
        </p:txBody>
      </p:sp>
      <p:sp>
        <p:nvSpPr>
          <p:cNvPr id="23" name="Text 16"/>
          <p:cNvSpPr txBox="1"/>
          <p:nvPr/>
        </p:nvSpPr>
        <p:spPr>
          <a:xfrm>
            <a:off x="8001000" y="5586984"/>
            <a:ext cx="3639312" cy="566928"/>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Analytics on volume, type and requesting bodies</a:t>
            </a:r>
            <a:endParaRPr lang="en-US" sz="1250" dirty="0"/>
          </a:p>
        </p:txBody>
      </p:sp>
      <p:pic>
        <p:nvPicPr>
          <p:cNvPr id="24" name="Image 5" descr="img/logo_hsc_navy.png">    </p:cNvPr>
          <p:cNvPicPr>
            <a:picLocks noChangeAspect="1"/>
          </p:cNvPicPr>
          <p:nvPr/>
        </p:nvPicPr>
        <p:blipFill>
          <a:blip r:embed="rId6"/>
          <a:stretch>
            <a:fillRect/>
          </a:stretch>
        </p:blipFill>
        <p:spPr>
          <a:xfrm>
            <a:off x="548640" y="6400800"/>
            <a:ext cx="869485" cy="219456"/>
          </a:xfrm>
          <a:prstGeom prst="rect">
            <a:avLst/>
          </a:prstGeom>
        </p:spPr>
      </p:pic>
      <p:sp>
        <p:nvSpPr>
          <p:cNvPr id="25" name="Shape 17"/>
          <p:cNvSpPr/>
          <p:nvPr/>
        </p:nvSpPr>
        <p:spPr>
          <a:xfrm>
            <a:off x="1582717" y="6382512"/>
            <a:ext cx="0" cy="256032"/>
          </a:xfrm>
          <a:prstGeom prst="line">
            <a:avLst/>
          </a:prstGeom>
          <a:noFill/>
          <a:ln w="9525">
            <a:solidFill>
              <a:srgbClr val="C3D1E4"/>
            </a:solidFill>
            <a:prstDash val="solid"/>
          </a:ln>
        </p:spPr>
      </p:sp>
      <p:pic>
        <p:nvPicPr>
          <p:cNvPr id="26" name="Image 6" descr="img/logo_get.png">    </p:cNvPr>
          <p:cNvPicPr>
            <a:picLocks noChangeAspect="1"/>
          </p:cNvPicPr>
          <p:nvPr/>
        </p:nvPicPr>
        <p:blipFill>
          <a:blip r:embed="rId7"/>
          <a:stretch>
            <a:fillRect/>
          </a:stretch>
        </p:blipFill>
        <p:spPr>
          <a:xfrm>
            <a:off x="1747309" y="6377940"/>
            <a:ext cx="924934" cy="265176"/>
          </a:xfrm>
          <a:prstGeom prst="rect">
            <a:avLst/>
          </a:prstGeom>
        </p:spPr>
      </p:pic>
      <p:sp>
        <p:nvSpPr>
          <p:cNvPr id="27" name="Text 18"/>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SUBSYSTEM 1 · REQUEST MANAGEMENT</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No-code workflows: one DAG per order type</a:t>
            </a:r>
            <a:endParaRPr lang="en-US" sz="3000" dirty="0"/>
          </a:p>
        </p:txBody>
      </p:sp>
      <p:pic>
        <p:nvPicPr>
          <p:cNvPr id="4" name="Image 0" descr="img/flow_axis3.png">    </p:cNvPr>
          <p:cNvPicPr>
            <a:picLocks noChangeAspect="1"/>
          </p:cNvPicPr>
          <p:nvPr/>
        </p:nvPicPr>
        <p:blipFill>
          <a:blip r:embed="rId1"/>
          <a:stretch>
            <a:fillRect/>
          </a:stretch>
        </p:blipFill>
        <p:spPr>
          <a:xfrm>
            <a:off x="548640" y="1554480"/>
            <a:ext cx="6309360" cy="3961691"/>
          </a:xfrm>
          <a:prstGeom prst="rect">
            <a:avLst/>
          </a:prstGeom>
        </p:spPr>
      </p:pic>
      <p:sp>
        <p:nvSpPr>
          <p:cNvPr id="5" name="Shape 2"/>
          <p:cNvSpPr/>
          <p:nvPr/>
        </p:nvSpPr>
        <p:spPr>
          <a:xfrm>
            <a:off x="548640" y="1554480"/>
            <a:ext cx="6309360" cy="3961691"/>
          </a:xfrm>
          <a:prstGeom prst="rect">
            <a:avLst/>
          </a:prstGeom>
          <a:ln w="9525">
            <a:solidFill>
              <a:srgbClr val="C3D1E4"/>
            </a:solidFill>
            <a:prstDash val="solid"/>
          </a:ln>
        </p:spPr>
      </p:sp>
      <p:sp>
        <p:nvSpPr>
          <p:cNvPr id="6" name="Text 3"/>
          <p:cNvSpPr txBox="1"/>
          <p:nvPr/>
        </p:nvSpPr>
        <p:spPr>
          <a:xfrm>
            <a:off x="548640" y="5607611"/>
            <a:ext cx="6309360" cy="274320"/>
          </a:xfrm>
          <a:prstGeom prst="rect">
            <a:avLst/>
          </a:prstGeom>
          <a:noFill/>
          <a:ln/>
        </p:spPr>
        <p:txBody>
          <a:bodyPr wrap="square" lIns="0" tIns="0" rIns="0" bIns="0" rtlCol="0" anchor="ctr"/>
          <a:lstStyle/>
          <a:p>
            <a:pPr indent="0" marL="0">
              <a:buNone/>
            </a:pPr>
            <a:r>
              <a:rPr lang="en-US" sz="1100" i="1" dirty="0">
                <a:solidFill>
                  <a:srgbClr val="5B6B80"/>
                </a:solidFill>
                <a:latin typeface="Calibri" pitchFamily="34" charset="0"/>
                <a:ea typeface="Calibri" pitchFamily="34" charset="-122"/>
                <a:cs typeface="Calibri" pitchFamily="34" charset="-120"/>
              </a:rPr>
              <a:t>“Tasking from Axis-3” workflow in the ERM node-based designer</a:t>
            </a:r>
            <a:endParaRPr lang="en-US" sz="1100" dirty="0"/>
          </a:p>
        </p:txBody>
      </p:sp>
      <p:sp>
        <p:nvSpPr>
          <p:cNvPr id="7" name="Text 4"/>
          <p:cNvSpPr txBox="1"/>
          <p:nvPr/>
        </p:nvSpPr>
        <p:spPr>
          <a:xfrm>
            <a:off x="7132320" y="1481328"/>
            <a:ext cx="4510735" cy="274320"/>
          </a:xfrm>
          <a:prstGeom prst="rect">
            <a:avLst/>
          </a:prstGeom>
          <a:noFill/>
          <a:ln/>
        </p:spPr>
        <p:txBody>
          <a:bodyPr wrap="square" lIns="0" tIns="0" rIns="0" bIns="0" rtlCol="0" anchor="ctr"/>
          <a:lstStyle/>
          <a:p>
            <a:pPr indent="0" marL="0">
              <a:buNone/>
            </a:pPr>
            <a:r>
              <a:rPr lang="en-US" sz="1300" b="1" dirty="0">
                <a:solidFill>
                  <a:srgbClr val="5B6B80"/>
                </a:solidFill>
                <a:latin typeface="Calibri" pitchFamily="34" charset="0"/>
                <a:ea typeface="Calibri" pitchFamily="34" charset="-122"/>
                <a:cs typeface="Calibri" pitchFamily="34" charset="-120"/>
              </a:rPr>
              <a:t>Order types</a:t>
            </a:r>
            <a:endParaRPr lang="en-US" sz="1300" dirty="0"/>
          </a:p>
        </p:txBody>
      </p:sp>
      <p:sp>
        <p:nvSpPr>
          <p:cNvPr id="8" name="Shape 5"/>
          <p:cNvSpPr/>
          <p:nvPr/>
        </p:nvSpPr>
        <p:spPr>
          <a:xfrm>
            <a:off x="7132320" y="1801368"/>
            <a:ext cx="4510735" cy="585216"/>
          </a:xfrm>
          <a:prstGeom prst="roundRect">
            <a:avLst>
              <a:gd name="adj" fmla="val 12500"/>
            </a:avLst>
          </a:prstGeom>
          <a:solidFill>
            <a:srgbClr val="EAF0F8"/>
          </a:solidFill>
          <a:ln w="12700">
            <a:solidFill>
              <a:srgbClr val="EAF0F8"/>
            </a:solidFill>
            <a:prstDash val="solid"/>
          </a:ln>
        </p:spPr>
      </p:sp>
      <p:sp>
        <p:nvSpPr>
          <p:cNvPr id="9" name="Shape 6"/>
          <p:cNvSpPr/>
          <p:nvPr/>
        </p:nvSpPr>
        <p:spPr>
          <a:xfrm>
            <a:off x="7269480" y="1929384"/>
            <a:ext cx="329184" cy="329184"/>
          </a:xfrm>
          <a:prstGeom prst="ellipse">
            <a:avLst/>
          </a:prstGeom>
          <a:solidFill>
            <a:srgbClr val="F28C28"/>
          </a:solidFill>
          <a:ln w="12700">
            <a:solidFill>
              <a:srgbClr val="F28C28"/>
            </a:solidFill>
            <a:prstDash val="solid"/>
          </a:ln>
        </p:spPr>
      </p:sp>
      <p:sp>
        <p:nvSpPr>
          <p:cNvPr id="10" name="Text 7"/>
          <p:cNvSpPr txBox="1"/>
          <p:nvPr/>
        </p:nvSpPr>
        <p:spPr>
          <a:xfrm>
            <a:off x="7269480" y="1929384"/>
            <a:ext cx="3291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1</a:t>
            </a:r>
            <a:endParaRPr lang="en-US" sz="1200" dirty="0"/>
          </a:p>
        </p:txBody>
      </p:sp>
      <p:sp>
        <p:nvSpPr>
          <p:cNvPr id="11" name="Text 8"/>
          <p:cNvSpPr txBox="1"/>
          <p:nvPr/>
        </p:nvSpPr>
        <p:spPr>
          <a:xfrm>
            <a:off x="7726680" y="1801368"/>
            <a:ext cx="3824935" cy="585216"/>
          </a:xfrm>
          <a:prstGeom prst="rect">
            <a:avLst/>
          </a:prstGeom>
          <a:noFill/>
          <a:ln/>
        </p:spPr>
        <p:txBody>
          <a:bodyPr wrap="square" lIns="0" tIns="0" rIns="0" bIns="0" rtlCol="0" anchor="ctr"/>
          <a:lstStyle/>
          <a:p>
            <a:pPr indent="0" marL="0">
              <a:buNone/>
            </a:pPr>
            <a:r>
              <a:rPr lang="en-US" sz="1350" b="1" dirty="0">
                <a:solidFill>
                  <a:srgbClr val="0B2A5B"/>
                </a:solidFill>
                <a:latin typeface="Calibri" pitchFamily="34" charset="0"/>
                <a:ea typeface="Calibri" pitchFamily="34" charset="-122"/>
                <a:cs typeface="Calibri" pitchFamily="34" charset="-120"/>
              </a:rPr>
              <a:t>Archive data order</a:t>
            </a:r>
            <a:endParaRPr lang="en-US" sz="1350" dirty="0"/>
          </a:p>
          <a:p>
            <a:pPr indent="0" marL="0">
              <a:buNone/>
            </a:pPr>
            <a:r>
              <a:rPr lang="en-US" sz="1100" dirty="0">
                <a:solidFill>
                  <a:srgbClr val="5B6B80"/>
                </a:solidFill>
                <a:latin typeface="Calibri" pitchFamily="34" charset="0"/>
                <a:ea typeface="Calibri" pitchFamily="34" charset="-122"/>
                <a:cs typeface="Calibri" pitchFamily="34" charset="-120"/>
              </a:rPr>
              <a:t>data already in the HSC archive</a:t>
            </a:r>
            <a:endParaRPr lang="en-US" sz="1350" dirty="0"/>
          </a:p>
        </p:txBody>
      </p:sp>
      <p:sp>
        <p:nvSpPr>
          <p:cNvPr id="12" name="Shape 9"/>
          <p:cNvSpPr/>
          <p:nvPr/>
        </p:nvSpPr>
        <p:spPr>
          <a:xfrm>
            <a:off x="7132320" y="2478024"/>
            <a:ext cx="4510735" cy="585216"/>
          </a:xfrm>
          <a:prstGeom prst="roundRect">
            <a:avLst>
              <a:gd name="adj" fmla="val 12500"/>
            </a:avLst>
          </a:prstGeom>
          <a:solidFill>
            <a:srgbClr val="EAF0F8"/>
          </a:solidFill>
          <a:ln w="12700">
            <a:solidFill>
              <a:srgbClr val="EAF0F8"/>
            </a:solidFill>
            <a:prstDash val="solid"/>
          </a:ln>
        </p:spPr>
      </p:sp>
      <p:sp>
        <p:nvSpPr>
          <p:cNvPr id="13" name="Shape 10"/>
          <p:cNvSpPr/>
          <p:nvPr/>
        </p:nvSpPr>
        <p:spPr>
          <a:xfrm>
            <a:off x="7269480" y="2606040"/>
            <a:ext cx="329184" cy="329184"/>
          </a:xfrm>
          <a:prstGeom prst="ellipse">
            <a:avLst/>
          </a:prstGeom>
          <a:solidFill>
            <a:srgbClr val="F28C28"/>
          </a:solidFill>
          <a:ln w="12700">
            <a:solidFill>
              <a:srgbClr val="F28C28"/>
            </a:solidFill>
            <a:prstDash val="solid"/>
          </a:ln>
        </p:spPr>
      </p:sp>
      <p:sp>
        <p:nvSpPr>
          <p:cNvPr id="14" name="Text 11"/>
          <p:cNvSpPr txBox="1"/>
          <p:nvPr/>
        </p:nvSpPr>
        <p:spPr>
          <a:xfrm>
            <a:off x="7269480" y="2606040"/>
            <a:ext cx="3291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2</a:t>
            </a:r>
            <a:endParaRPr lang="en-US" sz="1200" dirty="0"/>
          </a:p>
        </p:txBody>
      </p:sp>
      <p:sp>
        <p:nvSpPr>
          <p:cNvPr id="15" name="Text 12"/>
          <p:cNvSpPr txBox="1"/>
          <p:nvPr/>
        </p:nvSpPr>
        <p:spPr>
          <a:xfrm>
            <a:off x="7726680" y="2478024"/>
            <a:ext cx="3824935" cy="585216"/>
          </a:xfrm>
          <a:prstGeom prst="rect">
            <a:avLst/>
          </a:prstGeom>
          <a:noFill/>
          <a:ln/>
        </p:spPr>
        <p:txBody>
          <a:bodyPr wrap="square" lIns="0" tIns="0" rIns="0" bIns="0" rtlCol="0" anchor="ctr"/>
          <a:lstStyle/>
          <a:p>
            <a:pPr indent="0" marL="0">
              <a:buNone/>
            </a:pPr>
            <a:r>
              <a:rPr lang="en-US" sz="1350" b="1" dirty="0">
                <a:solidFill>
                  <a:srgbClr val="0B2A5B"/>
                </a:solidFill>
                <a:latin typeface="Calibri" pitchFamily="34" charset="0"/>
                <a:ea typeface="Calibri" pitchFamily="34" charset="-122"/>
                <a:cs typeface="Calibri" pitchFamily="34" charset="-120"/>
              </a:rPr>
              <a:t>New data order</a:t>
            </a:r>
            <a:endParaRPr lang="en-US" sz="1350" dirty="0"/>
          </a:p>
          <a:p>
            <a:pPr indent="0" marL="0">
              <a:buNone/>
            </a:pPr>
            <a:r>
              <a:rPr lang="en-US" sz="1100" dirty="0">
                <a:solidFill>
                  <a:srgbClr val="5B6B80"/>
                </a:solidFill>
                <a:latin typeface="Calibri" pitchFamily="34" charset="0"/>
                <a:ea typeface="Calibri" pitchFamily="34" charset="-122"/>
                <a:cs typeface="Calibri" pitchFamily="34" charset="-120"/>
              </a:rPr>
              <a:t>new acquisition from commercial sensors</a:t>
            </a:r>
            <a:endParaRPr lang="en-US" sz="1350" dirty="0"/>
          </a:p>
        </p:txBody>
      </p:sp>
      <p:sp>
        <p:nvSpPr>
          <p:cNvPr id="16" name="Shape 13"/>
          <p:cNvSpPr/>
          <p:nvPr/>
        </p:nvSpPr>
        <p:spPr>
          <a:xfrm>
            <a:off x="7132320" y="3154680"/>
            <a:ext cx="4510735" cy="585216"/>
          </a:xfrm>
          <a:prstGeom prst="roundRect">
            <a:avLst>
              <a:gd name="adj" fmla="val 12500"/>
            </a:avLst>
          </a:prstGeom>
          <a:solidFill>
            <a:srgbClr val="0B2A5B"/>
          </a:solidFill>
          <a:ln w="12700">
            <a:solidFill>
              <a:srgbClr val="0B2A5B"/>
            </a:solidFill>
            <a:prstDash val="solid"/>
          </a:ln>
        </p:spPr>
      </p:sp>
      <p:sp>
        <p:nvSpPr>
          <p:cNvPr id="17" name="Shape 14"/>
          <p:cNvSpPr/>
          <p:nvPr/>
        </p:nvSpPr>
        <p:spPr>
          <a:xfrm>
            <a:off x="7269480" y="3282696"/>
            <a:ext cx="329184" cy="329184"/>
          </a:xfrm>
          <a:prstGeom prst="ellipse">
            <a:avLst/>
          </a:prstGeom>
          <a:solidFill>
            <a:srgbClr val="F28C28"/>
          </a:solidFill>
          <a:ln w="12700">
            <a:solidFill>
              <a:srgbClr val="F28C28"/>
            </a:solidFill>
            <a:prstDash val="solid"/>
          </a:ln>
        </p:spPr>
      </p:sp>
      <p:sp>
        <p:nvSpPr>
          <p:cNvPr id="18" name="Text 15"/>
          <p:cNvSpPr txBox="1"/>
          <p:nvPr/>
        </p:nvSpPr>
        <p:spPr>
          <a:xfrm>
            <a:off x="7269480" y="3282696"/>
            <a:ext cx="3291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3</a:t>
            </a:r>
            <a:endParaRPr lang="en-US" sz="1200" dirty="0"/>
          </a:p>
        </p:txBody>
      </p:sp>
      <p:sp>
        <p:nvSpPr>
          <p:cNvPr id="19" name="Text 16"/>
          <p:cNvSpPr txBox="1"/>
          <p:nvPr/>
        </p:nvSpPr>
        <p:spPr>
          <a:xfrm>
            <a:off x="7726680" y="3154680"/>
            <a:ext cx="3824935" cy="58521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Tasking from Axis-3</a:t>
            </a:r>
            <a:endParaRPr lang="en-US" sz="1350" dirty="0"/>
          </a:p>
          <a:p>
            <a:pPr indent="0" marL="0">
              <a:buNone/>
            </a:pPr>
            <a:r>
              <a:rPr lang="en-US" sz="1100" dirty="0">
                <a:solidFill>
                  <a:srgbClr val="D5E1F0"/>
                </a:solidFill>
                <a:latin typeface="Calibri" pitchFamily="34" charset="0"/>
                <a:ea typeface="Calibri" pitchFamily="34" charset="-122"/>
                <a:cs typeface="Calibri" pitchFamily="34" charset="-120"/>
              </a:rPr>
              <a:t>requests arriving from the Governmental Hub</a:t>
            </a:r>
            <a:endParaRPr lang="en-US" sz="1350" dirty="0"/>
          </a:p>
        </p:txBody>
      </p:sp>
      <p:sp>
        <p:nvSpPr>
          <p:cNvPr id="20" name="Text 17"/>
          <p:cNvSpPr txBox="1"/>
          <p:nvPr/>
        </p:nvSpPr>
        <p:spPr>
          <a:xfrm>
            <a:off x="7132320" y="3913632"/>
            <a:ext cx="4510735" cy="274320"/>
          </a:xfrm>
          <a:prstGeom prst="rect">
            <a:avLst/>
          </a:prstGeom>
          <a:noFill/>
          <a:ln/>
        </p:spPr>
        <p:txBody>
          <a:bodyPr wrap="square" lIns="0" tIns="0" rIns="0" bIns="0" rtlCol="0" anchor="ctr"/>
          <a:lstStyle/>
          <a:p>
            <a:pPr indent="0" marL="0">
              <a:buNone/>
            </a:pPr>
            <a:r>
              <a:rPr lang="en-US" sz="1300" b="1" dirty="0">
                <a:solidFill>
                  <a:srgbClr val="5B6B80"/>
                </a:solidFill>
                <a:latin typeface="Calibri" pitchFamily="34" charset="0"/>
                <a:ea typeface="Calibri" pitchFamily="34" charset="-122"/>
                <a:cs typeface="Calibri" pitchFamily="34" charset="-120"/>
              </a:rPr>
              <a:t>Node types</a:t>
            </a:r>
            <a:endParaRPr lang="en-US" sz="1300" dirty="0"/>
          </a:p>
        </p:txBody>
      </p:sp>
      <p:sp>
        <p:nvSpPr>
          <p:cNvPr id="21" name="Shape 18"/>
          <p:cNvSpPr/>
          <p:nvPr/>
        </p:nvSpPr>
        <p:spPr>
          <a:xfrm>
            <a:off x="7132320" y="4224528"/>
            <a:ext cx="1430426" cy="329184"/>
          </a:xfrm>
          <a:prstGeom prst="roundRect">
            <a:avLst>
              <a:gd name="adj" fmla="val 16667"/>
            </a:avLst>
          </a:prstGeom>
          <a:solidFill>
            <a:srgbClr val="C9DAF3"/>
          </a:solidFill>
          <a:ln w="12700">
            <a:solidFill>
              <a:srgbClr val="C9DAF3"/>
            </a:solidFill>
            <a:prstDash val="solid"/>
          </a:ln>
        </p:spPr>
      </p:sp>
      <p:sp>
        <p:nvSpPr>
          <p:cNvPr id="22" name="Text 19"/>
          <p:cNvSpPr txBox="1"/>
          <p:nvPr/>
        </p:nvSpPr>
        <p:spPr>
          <a:xfrm>
            <a:off x="7132320" y="4224528"/>
            <a:ext cx="1430426" cy="329184"/>
          </a:xfrm>
          <a:prstGeom prst="rect">
            <a:avLst/>
          </a:prstGeom>
          <a:noFill/>
          <a:ln/>
        </p:spPr>
        <p:txBody>
          <a:bodyPr wrap="square" lIns="0" tIns="0" rIns="0" bIns="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Form</a:t>
            </a:r>
            <a:endParaRPr lang="en-US" sz="1150" dirty="0"/>
          </a:p>
        </p:txBody>
      </p:sp>
      <p:sp>
        <p:nvSpPr>
          <p:cNvPr id="23" name="Shape 20"/>
          <p:cNvSpPr/>
          <p:nvPr/>
        </p:nvSpPr>
        <p:spPr>
          <a:xfrm>
            <a:off x="8672474" y="4224528"/>
            <a:ext cx="1430426" cy="329184"/>
          </a:xfrm>
          <a:prstGeom prst="roundRect">
            <a:avLst>
              <a:gd name="adj" fmla="val 16667"/>
            </a:avLst>
          </a:prstGeom>
          <a:solidFill>
            <a:srgbClr val="E5E7EB"/>
          </a:solidFill>
          <a:ln w="12700">
            <a:solidFill>
              <a:srgbClr val="E5E7EB"/>
            </a:solidFill>
            <a:prstDash val="solid"/>
          </a:ln>
        </p:spPr>
      </p:sp>
      <p:sp>
        <p:nvSpPr>
          <p:cNvPr id="24" name="Text 21"/>
          <p:cNvSpPr txBox="1"/>
          <p:nvPr/>
        </p:nvSpPr>
        <p:spPr>
          <a:xfrm>
            <a:off x="8672474" y="4224528"/>
            <a:ext cx="1430426" cy="329184"/>
          </a:xfrm>
          <a:prstGeom prst="rect">
            <a:avLst/>
          </a:prstGeom>
          <a:noFill/>
          <a:ln/>
        </p:spPr>
        <p:txBody>
          <a:bodyPr wrap="square" lIns="0" tIns="0" rIns="0" bIns="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Notification</a:t>
            </a:r>
            <a:endParaRPr lang="en-US" sz="1150" dirty="0"/>
          </a:p>
        </p:txBody>
      </p:sp>
      <p:sp>
        <p:nvSpPr>
          <p:cNvPr id="25" name="Shape 22"/>
          <p:cNvSpPr/>
          <p:nvPr/>
        </p:nvSpPr>
        <p:spPr>
          <a:xfrm>
            <a:off x="10212629" y="4224528"/>
            <a:ext cx="1430426" cy="329184"/>
          </a:xfrm>
          <a:prstGeom prst="roundRect">
            <a:avLst>
              <a:gd name="adj" fmla="val 16667"/>
            </a:avLst>
          </a:prstGeom>
          <a:solidFill>
            <a:srgbClr val="FBF3C4"/>
          </a:solidFill>
          <a:ln w="12700">
            <a:solidFill>
              <a:srgbClr val="FBF3C4"/>
            </a:solidFill>
            <a:prstDash val="solid"/>
          </a:ln>
        </p:spPr>
      </p:sp>
      <p:sp>
        <p:nvSpPr>
          <p:cNvPr id="26" name="Text 23"/>
          <p:cNvSpPr txBox="1"/>
          <p:nvPr/>
        </p:nvSpPr>
        <p:spPr>
          <a:xfrm>
            <a:off x="10212629" y="4224528"/>
            <a:ext cx="1430426" cy="329184"/>
          </a:xfrm>
          <a:prstGeom prst="rect">
            <a:avLst/>
          </a:prstGeom>
          <a:noFill/>
          <a:ln/>
        </p:spPr>
        <p:txBody>
          <a:bodyPr wrap="square" lIns="0" tIns="0" rIns="0" bIns="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State change</a:t>
            </a:r>
            <a:endParaRPr lang="en-US" sz="1150" dirty="0"/>
          </a:p>
        </p:txBody>
      </p:sp>
      <p:sp>
        <p:nvSpPr>
          <p:cNvPr id="27" name="Shape 24"/>
          <p:cNvSpPr/>
          <p:nvPr/>
        </p:nvSpPr>
        <p:spPr>
          <a:xfrm>
            <a:off x="7132320" y="4645152"/>
            <a:ext cx="1430426" cy="329184"/>
          </a:xfrm>
          <a:prstGeom prst="roundRect">
            <a:avLst>
              <a:gd name="adj" fmla="val 16667"/>
            </a:avLst>
          </a:prstGeom>
          <a:solidFill>
            <a:srgbClr val="F8D3E6"/>
          </a:solidFill>
          <a:ln w="12700">
            <a:solidFill>
              <a:srgbClr val="F8D3E6"/>
            </a:solidFill>
            <a:prstDash val="solid"/>
          </a:ln>
        </p:spPr>
      </p:sp>
      <p:sp>
        <p:nvSpPr>
          <p:cNvPr id="28" name="Text 25"/>
          <p:cNvSpPr txBox="1"/>
          <p:nvPr/>
        </p:nvSpPr>
        <p:spPr>
          <a:xfrm>
            <a:off x="7132320" y="4645152"/>
            <a:ext cx="1430426" cy="329184"/>
          </a:xfrm>
          <a:prstGeom prst="rect">
            <a:avLst/>
          </a:prstGeom>
          <a:noFill/>
          <a:ln/>
        </p:spPr>
        <p:txBody>
          <a:bodyPr wrap="square" lIns="0" tIns="0" rIns="0" bIns="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Decision</a:t>
            </a:r>
            <a:endParaRPr lang="en-US" sz="1150" dirty="0"/>
          </a:p>
        </p:txBody>
      </p:sp>
      <p:sp>
        <p:nvSpPr>
          <p:cNvPr id="29" name="Shape 26"/>
          <p:cNvSpPr/>
          <p:nvPr/>
        </p:nvSpPr>
        <p:spPr>
          <a:xfrm>
            <a:off x="8672474" y="4645152"/>
            <a:ext cx="1430426" cy="329184"/>
          </a:xfrm>
          <a:prstGeom prst="roundRect">
            <a:avLst>
              <a:gd name="adj" fmla="val 16667"/>
            </a:avLst>
          </a:prstGeom>
          <a:solidFill>
            <a:srgbClr val="BFE3EC"/>
          </a:solidFill>
          <a:ln w="12700">
            <a:solidFill>
              <a:srgbClr val="BFE3EC"/>
            </a:solidFill>
            <a:prstDash val="solid"/>
          </a:ln>
        </p:spPr>
      </p:sp>
      <p:sp>
        <p:nvSpPr>
          <p:cNvPr id="30" name="Text 27"/>
          <p:cNvSpPr txBox="1"/>
          <p:nvPr/>
        </p:nvSpPr>
        <p:spPr>
          <a:xfrm>
            <a:off x="8672474" y="4645152"/>
            <a:ext cx="1430426" cy="329184"/>
          </a:xfrm>
          <a:prstGeom prst="rect">
            <a:avLst/>
          </a:prstGeom>
          <a:noFill/>
          <a:ln/>
        </p:spPr>
        <p:txBody>
          <a:bodyPr wrap="square" lIns="0" tIns="0" rIns="0" bIns="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Webhook</a:t>
            </a:r>
            <a:endParaRPr lang="en-US" sz="1150" dirty="0"/>
          </a:p>
        </p:txBody>
      </p:sp>
      <p:sp>
        <p:nvSpPr>
          <p:cNvPr id="31" name="Shape 28"/>
          <p:cNvSpPr/>
          <p:nvPr/>
        </p:nvSpPr>
        <p:spPr>
          <a:xfrm>
            <a:off x="10212629" y="4645152"/>
            <a:ext cx="1430426" cy="329184"/>
          </a:xfrm>
          <a:prstGeom prst="roundRect">
            <a:avLst>
              <a:gd name="adj" fmla="val 16667"/>
            </a:avLst>
          </a:prstGeom>
          <a:solidFill>
            <a:srgbClr val="E5E7EB"/>
          </a:solidFill>
          <a:ln w="12700">
            <a:solidFill>
              <a:srgbClr val="E5E7EB"/>
            </a:solidFill>
            <a:prstDash val="solid"/>
          </a:ln>
        </p:spPr>
      </p:sp>
      <p:sp>
        <p:nvSpPr>
          <p:cNvPr id="32" name="Text 29"/>
          <p:cNvSpPr txBox="1"/>
          <p:nvPr/>
        </p:nvSpPr>
        <p:spPr>
          <a:xfrm>
            <a:off x="10212629" y="4645152"/>
            <a:ext cx="1430426" cy="329184"/>
          </a:xfrm>
          <a:prstGeom prst="rect">
            <a:avLst/>
          </a:prstGeom>
          <a:noFill/>
          <a:ln/>
        </p:spPr>
        <p:txBody>
          <a:bodyPr wrap="square" lIns="0" tIns="0" rIns="0" bIns="0" rtlCol="0" anchor="ctr"/>
          <a:lstStyle/>
          <a:p>
            <a:pPr algn="ctr" indent="0" marL="0">
              <a:buNone/>
            </a:pPr>
            <a:r>
              <a:rPr lang="en-US" sz="1150" dirty="0">
                <a:solidFill>
                  <a:srgbClr val="1F2937"/>
                </a:solidFill>
                <a:latin typeface="Calibri" pitchFamily="34" charset="0"/>
                <a:ea typeface="Calibri" pitchFamily="34" charset="-122"/>
                <a:cs typeface="Calibri" pitchFamily="34" charset="-120"/>
              </a:rPr>
              <a:t>Assignment</a:t>
            </a:r>
            <a:endParaRPr lang="en-US" sz="1150" dirty="0"/>
          </a:p>
        </p:txBody>
      </p:sp>
      <p:sp>
        <p:nvSpPr>
          <p:cNvPr id="33" name="Shape 30"/>
          <p:cNvSpPr/>
          <p:nvPr/>
        </p:nvSpPr>
        <p:spPr>
          <a:xfrm>
            <a:off x="7132320" y="5175504"/>
            <a:ext cx="4510735" cy="1042416"/>
          </a:xfrm>
          <a:prstGeom prst="roundRect">
            <a:avLst>
              <a:gd name="adj" fmla="val 7018"/>
            </a:avLst>
          </a:prstGeom>
          <a:solidFill>
            <a:srgbClr val="FDEBD9"/>
          </a:solidFill>
          <a:ln w="12700">
            <a:solidFill>
              <a:srgbClr val="FDEBD9"/>
            </a:solidFill>
            <a:prstDash val="solid"/>
          </a:ln>
        </p:spPr>
      </p:sp>
      <p:sp>
        <p:nvSpPr>
          <p:cNvPr id="34" name="Shape 31"/>
          <p:cNvSpPr/>
          <p:nvPr/>
        </p:nvSpPr>
        <p:spPr>
          <a:xfrm>
            <a:off x="7269480" y="5422392"/>
            <a:ext cx="512064" cy="512064"/>
          </a:xfrm>
          <a:prstGeom prst="ellipse">
            <a:avLst/>
          </a:prstGeom>
          <a:solidFill>
            <a:srgbClr val="F28C28"/>
          </a:solidFill>
          <a:ln w="12700">
            <a:solidFill>
              <a:srgbClr val="F28C28"/>
            </a:solidFill>
            <a:prstDash val="solid"/>
          </a:ln>
        </p:spPr>
      </p:sp>
      <p:pic>
        <p:nvPicPr>
          <p:cNvPr id="35" name="Image 1" descr="preencoded.png">    </p:cNvPr>
          <p:cNvPicPr>
            <a:picLocks noChangeAspect="1"/>
          </p:cNvPicPr>
          <p:nvPr/>
        </p:nvPicPr>
        <p:blipFill>
          <a:blip r:embed="rId2"/>
          <a:stretch>
            <a:fillRect/>
          </a:stretch>
        </p:blipFill>
        <p:spPr>
          <a:xfrm>
            <a:off x="7402617" y="5555529"/>
            <a:ext cx="245791" cy="245791"/>
          </a:xfrm>
          <a:prstGeom prst="rect">
            <a:avLst/>
          </a:prstGeom>
        </p:spPr>
      </p:pic>
      <p:sp>
        <p:nvSpPr>
          <p:cNvPr id="36" name="Text 32"/>
          <p:cNvSpPr txBox="1"/>
          <p:nvPr/>
        </p:nvSpPr>
        <p:spPr>
          <a:xfrm>
            <a:off x="7909560" y="5175504"/>
            <a:ext cx="3642055" cy="1042416"/>
          </a:xfrm>
          <a:prstGeom prst="rect">
            <a:avLst/>
          </a:prstGeom>
          <a:noFill/>
          <a:ln/>
        </p:spPr>
        <p:txBody>
          <a:bodyPr wrap="square" lIns="0" tIns="0" rIns="0" bIns="0" rtlCol="0" anchor="ctr"/>
          <a:lstStyle/>
          <a:p>
            <a:pPr indent="0" marL="0">
              <a:buNone/>
            </a:pPr>
            <a:r>
              <a:rPr lang="en-US" sz="1200" b="1" dirty="0">
                <a:solidFill>
                  <a:srgbClr val="0B2A5B"/>
                </a:solidFill>
                <a:latin typeface="Calibri" pitchFamily="34" charset="0"/>
                <a:ea typeface="Calibri" pitchFamily="34" charset="-122"/>
                <a:cs typeface="Calibri" pitchFamily="34" charset="-120"/>
              </a:rPr>
              <a:t>The workflow is the business process. </a:t>
            </a:r>
            <a:pPr indent="0" marL="0">
              <a:buNone/>
            </a:pPr>
            <a:r>
              <a:rPr lang="en-US" sz="1200" dirty="0">
                <a:solidFill>
                  <a:srgbClr val="1F2937"/>
                </a:solidFill>
                <a:latin typeface="Calibri" pitchFamily="34" charset="0"/>
                <a:ea typeface="Calibri" pitchFamily="34" charset="-122"/>
                <a:cs typeface="Calibri" pitchFamily="34" charset="-120"/>
              </a:rPr>
              <a:t>Each order type is a DAG that models HSC’s operational steps clearly and unambiguously, so what the system runs is exactly what the procedure says.</a:t>
            </a:r>
            <a:endParaRPr lang="en-US" sz="1200" dirty="0"/>
          </a:p>
        </p:txBody>
      </p:sp>
      <p:pic>
        <p:nvPicPr>
          <p:cNvPr id="37" name="Image 2" descr="img/logo_hsc_navy.png">    </p:cNvPr>
          <p:cNvPicPr>
            <a:picLocks noChangeAspect="1"/>
          </p:cNvPicPr>
          <p:nvPr/>
        </p:nvPicPr>
        <p:blipFill>
          <a:blip r:embed="rId3"/>
          <a:stretch>
            <a:fillRect/>
          </a:stretch>
        </p:blipFill>
        <p:spPr>
          <a:xfrm>
            <a:off x="548640" y="6400800"/>
            <a:ext cx="869485" cy="219456"/>
          </a:xfrm>
          <a:prstGeom prst="rect">
            <a:avLst/>
          </a:prstGeom>
        </p:spPr>
      </p:pic>
      <p:sp>
        <p:nvSpPr>
          <p:cNvPr id="38" name="Shape 33"/>
          <p:cNvSpPr/>
          <p:nvPr/>
        </p:nvSpPr>
        <p:spPr>
          <a:xfrm>
            <a:off x="1582717" y="6382512"/>
            <a:ext cx="0" cy="256032"/>
          </a:xfrm>
          <a:prstGeom prst="line">
            <a:avLst/>
          </a:prstGeom>
          <a:noFill/>
          <a:ln w="9525">
            <a:solidFill>
              <a:srgbClr val="C3D1E4"/>
            </a:solidFill>
            <a:prstDash val="solid"/>
          </a:ln>
        </p:spPr>
      </p:sp>
      <p:pic>
        <p:nvPicPr>
          <p:cNvPr id="39" name="Image 3" descr="img/logo_get.png">    </p:cNvPr>
          <p:cNvPicPr>
            <a:picLocks noChangeAspect="1"/>
          </p:cNvPicPr>
          <p:nvPr/>
        </p:nvPicPr>
        <p:blipFill>
          <a:blip r:embed="rId4"/>
          <a:stretch>
            <a:fillRect/>
          </a:stretch>
        </p:blipFill>
        <p:spPr>
          <a:xfrm>
            <a:off x="1747309" y="6377940"/>
            <a:ext cx="924934" cy="265176"/>
          </a:xfrm>
          <a:prstGeom prst="rect">
            <a:avLst/>
          </a:prstGeom>
        </p:spPr>
      </p:pic>
      <p:sp>
        <p:nvSpPr>
          <p:cNvPr id="40" name="Text 34"/>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SUBSYSTEM 2 · STORAGE &amp; MANAGEMENT</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Standards-based discovery, access and ingestion</a:t>
            </a:r>
            <a:endParaRPr lang="en-US" sz="3000" dirty="0"/>
          </a:p>
        </p:txBody>
      </p:sp>
      <p:sp>
        <p:nvSpPr>
          <p:cNvPr id="4" name="Shape 2"/>
          <p:cNvSpPr/>
          <p:nvPr/>
        </p:nvSpPr>
        <p:spPr>
          <a:xfrm>
            <a:off x="548640" y="1554480"/>
            <a:ext cx="2567864" cy="4160520"/>
          </a:xfrm>
          <a:prstGeom prst="roundRect">
            <a:avLst>
              <a:gd name="adj" fmla="val 2849"/>
            </a:avLst>
          </a:prstGeom>
          <a:solidFill>
            <a:srgbClr val="EAF0F8"/>
          </a:solidFill>
          <a:ln w="12700">
            <a:solidFill>
              <a:srgbClr val="EAF0F8"/>
            </a:solidFill>
            <a:prstDash val="solid"/>
          </a:ln>
        </p:spPr>
      </p:sp>
      <p:sp>
        <p:nvSpPr>
          <p:cNvPr id="5" name="Shape 3"/>
          <p:cNvSpPr/>
          <p:nvPr/>
        </p:nvSpPr>
        <p:spPr>
          <a:xfrm>
            <a:off x="822960" y="1783080"/>
            <a:ext cx="658368" cy="658368"/>
          </a:xfrm>
          <a:prstGeom prst="ellipse">
            <a:avLst/>
          </a:prstGeom>
          <a:solidFill>
            <a:srgbClr val="FFFFFF"/>
          </a:solidFill>
          <a:ln w="12700">
            <a:solidFill>
              <a:srgbClr val="FFFFFF"/>
            </a:solidFill>
            <a:prstDash val="solid"/>
          </a:ln>
        </p:spPr>
      </p:sp>
      <p:pic>
        <p:nvPicPr>
          <p:cNvPr id="6" name="Image 0" descr="img/oss/pycsw.png">    </p:cNvPr>
          <p:cNvPicPr>
            <a:picLocks noChangeAspect="1"/>
          </p:cNvPicPr>
          <p:nvPr/>
        </p:nvPicPr>
        <p:blipFill>
          <a:blip r:embed="rId1"/>
          <a:stretch>
            <a:fillRect/>
          </a:stretch>
        </p:blipFill>
        <p:spPr>
          <a:xfrm>
            <a:off x="928299" y="1888419"/>
            <a:ext cx="447690" cy="447690"/>
          </a:xfrm>
          <a:prstGeom prst="rect">
            <a:avLst/>
          </a:prstGeom>
        </p:spPr>
      </p:pic>
      <p:sp>
        <p:nvSpPr>
          <p:cNvPr id="7" name="Text 4"/>
          <p:cNvSpPr txBox="1"/>
          <p:nvPr/>
        </p:nvSpPr>
        <p:spPr>
          <a:xfrm>
            <a:off x="822960" y="2606040"/>
            <a:ext cx="2110664" cy="365760"/>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Resource Discovery</a:t>
            </a:r>
            <a:endParaRPr lang="en-US" sz="1700" dirty="0"/>
          </a:p>
        </p:txBody>
      </p:sp>
      <p:sp>
        <p:nvSpPr>
          <p:cNvPr id="8" name="Text 5"/>
          <p:cNvSpPr txBox="1"/>
          <p:nvPr/>
        </p:nvSpPr>
        <p:spPr>
          <a:xfrm>
            <a:off x="822960" y="2971800"/>
            <a:ext cx="2110664" cy="320040"/>
          </a:xfrm>
          <a:prstGeom prst="rect">
            <a:avLst/>
          </a:prstGeom>
          <a:noFill/>
          <a:ln/>
        </p:spPr>
        <p:txBody>
          <a:bodyPr wrap="square" lIns="0" tIns="0" rIns="0" bIns="0" rtlCol="0" anchor="ctr"/>
          <a:lstStyle/>
          <a:p>
            <a:pPr indent="0" marL="0">
              <a:buNone/>
            </a:pPr>
            <a:r>
              <a:rPr lang="en-US" sz="1350" i="1" dirty="0">
                <a:solidFill>
                  <a:srgbClr val="5B6B80"/>
                </a:solidFill>
                <a:latin typeface="Calibri" pitchFamily="34" charset="0"/>
                <a:ea typeface="Calibri" pitchFamily="34" charset="-122"/>
                <a:cs typeface="Calibri" pitchFamily="34" charset="-120"/>
              </a:rPr>
              <a:t>pycsw 2.6</a:t>
            </a:r>
            <a:endParaRPr lang="en-US" sz="1350" dirty="0"/>
          </a:p>
        </p:txBody>
      </p:sp>
      <p:sp>
        <p:nvSpPr>
          <p:cNvPr id="9" name="Text 6"/>
          <p:cNvSpPr txBox="1"/>
          <p:nvPr/>
        </p:nvSpPr>
        <p:spPr>
          <a:xfrm>
            <a:off x="822960" y="3429000"/>
            <a:ext cx="2110664" cy="214884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OGC API – Records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STAC API 1.0 / 1.1</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OGC CSW 2.0.2 / 3.0.0</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OpenSearch Geo/Time</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OGC reference implementation</a:t>
            </a:r>
            <a:endParaRPr lang="en-US" sz="1300" dirty="0"/>
          </a:p>
        </p:txBody>
      </p:sp>
      <p:sp>
        <p:nvSpPr>
          <p:cNvPr id="10" name="Shape 7"/>
          <p:cNvSpPr/>
          <p:nvPr/>
        </p:nvSpPr>
        <p:spPr>
          <a:xfrm>
            <a:off x="3390824" y="1554480"/>
            <a:ext cx="2567864" cy="4160520"/>
          </a:xfrm>
          <a:prstGeom prst="roundRect">
            <a:avLst>
              <a:gd name="adj" fmla="val 2849"/>
            </a:avLst>
          </a:prstGeom>
          <a:solidFill>
            <a:srgbClr val="EAF0F8"/>
          </a:solidFill>
          <a:ln w="12700">
            <a:solidFill>
              <a:srgbClr val="EAF0F8"/>
            </a:solidFill>
            <a:prstDash val="solid"/>
          </a:ln>
        </p:spPr>
      </p:sp>
      <p:sp>
        <p:nvSpPr>
          <p:cNvPr id="11" name="Shape 8"/>
          <p:cNvSpPr/>
          <p:nvPr/>
        </p:nvSpPr>
        <p:spPr>
          <a:xfrm>
            <a:off x="3665144" y="1783080"/>
            <a:ext cx="658368" cy="658368"/>
          </a:xfrm>
          <a:prstGeom prst="ellipse">
            <a:avLst/>
          </a:prstGeom>
          <a:solidFill>
            <a:srgbClr val="FFFFFF"/>
          </a:solidFill>
          <a:ln w="12700">
            <a:solidFill>
              <a:srgbClr val="FFFFFF"/>
            </a:solidFill>
            <a:prstDash val="solid"/>
          </a:ln>
        </p:spPr>
      </p:sp>
      <p:pic>
        <p:nvPicPr>
          <p:cNvPr id="12" name="Image 1" descr="img/oss/titiler.png">    </p:cNvPr>
          <p:cNvPicPr>
            <a:picLocks noChangeAspect="1"/>
          </p:cNvPicPr>
          <p:nvPr/>
        </p:nvPicPr>
        <p:blipFill>
          <a:blip r:embed="rId2"/>
          <a:stretch>
            <a:fillRect/>
          </a:stretch>
        </p:blipFill>
        <p:spPr>
          <a:xfrm>
            <a:off x="3770483" y="1888419"/>
            <a:ext cx="447690" cy="447690"/>
          </a:xfrm>
          <a:prstGeom prst="rect">
            <a:avLst/>
          </a:prstGeom>
        </p:spPr>
      </p:pic>
      <p:sp>
        <p:nvSpPr>
          <p:cNvPr id="13" name="Text 9"/>
          <p:cNvSpPr txBox="1"/>
          <p:nvPr/>
        </p:nvSpPr>
        <p:spPr>
          <a:xfrm>
            <a:off x="3665144" y="2606040"/>
            <a:ext cx="2110664" cy="365760"/>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Data Access</a:t>
            </a:r>
            <a:endParaRPr lang="en-US" sz="1700" dirty="0"/>
          </a:p>
        </p:txBody>
      </p:sp>
      <p:sp>
        <p:nvSpPr>
          <p:cNvPr id="14" name="Text 10"/>
          <p:cNvSpPr txBox="1"/>
          <p:nvPr/>
        </p:nvSpPr>
        <p:spPr>
          <a:xfrm>
            <a:off x="3665144" y="2971800"/>
            <a:ext cx="2110664" cy="320040"/>
          </a:xfrm>
          <a:prstGeom prst="rect">
            <a:avLst/>
          </a:prstGeom>
          <a:noFill/>
          <a:ln/>
        </p:spPr>
        <p:txBody>
          <a:bodyPr wrap="square" lIns="0" tIns="0" rIns="0" bIns="0" rtlCol="0" anchor="ctr"/>
          <a:lstStyle/>
          <a:p>
            <a:pPr indent="0" marL="0">
              <a:buNone/>
            </a:pPr>
            <a:r>
              <a:rPr lang="en-US" sz="1350" i="1" dirty="0">
                <a:solidFill>
                  <a:srgbClr val="5B6B80"/>
                </a:solidFill>
                <a:latin typeface="Calibri" pitchFamily="34" charset="0"/>
                <a:ea typeface="Calibri" pitchFamily="34" charset="-122"/>
                <a:cs typeface="Calibri" pitchFamily="34" charset="-120"/>
              </a:rPr>
              <a:t>TiTiler</a:t>
            </a:r>
            <a:endParaRPr lang="en-US" sz="1350" dirty="0"/>
          </a:p>
        </p:txBody>
      </p:sp>
      <p:sp>
        <p:nvSpPr>
          <p:cNvPr id="15" name="Text 11"/>
          <p:cNvSpPr txBox="1"/>
          <p:nvPr/>
        </p:nvSpPr>
        <p:spPr>
          <a:xfrm>
            <a:off x="3665144" y="3429000"/>
            <a:ext cx="2110664" cy="214884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Cloud-Optimized GeoTIFF</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OGC API – Tiles / Maps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XYZ tiles, TileJSON</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Previews and statistics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FastAPI + rio-tiler</a:t>
            </a:r>
            <a:endParaRPr lang="en-US" sz="1300" dirty="0"/>
          </a:p>
        </p:txBody>
      </p:sp>
      <p:sp>
        <p:nvSpPr>
          <p:cNvPr id="16" name="Shape 12"/>
          <p:cNvSpPr/>
          <p:nvPr/>
        </p:nvSpPr>
        <p:spPr>
          <a:xfrm>
            <a:off x="6233008" y="1554480"/>
            <a:ext cx="2567864" cy="4160520"/>
          </a:xfrm>
          <a:prstGeom prst="roundRect">
            <a:avLst>
              <a:gd name="adj" fmla="val 2849"/>
            </a:avLst>
          </a:prstGeom>
          <a:solidFill>
            <a:srgbClr val="EAF0F8"/>
          </a:solidFill>
          <a:ln w="12700">
            <a:solidFill>
              <a:srgbClr val="EAF0F8"/>
            </a:solidFill>
            <a:prstDash val="solid"/>
          </a:ln>
        </p:spPr>
      </p:sp>
      <p:sp>
        <p:nvSpPr>
          <p:cNvPr id="17" name="Shape 13"/>
          <p:cNvSpPr/>
          <p:nvPr/>
        </p:nvSpPr>
        <p:spPr>
          <a:xfrm>
            <a:off x="6507328" y="1783080"/>
            <a:ext cx="658368" cy="658368"/>
          </a:xfrm>
          <a:prstGeom prst="ellipse">
            <a:avLst/>
          </a:prstGeom>
          <a:solidFill>
            <a:srgbClr val="FFFFFF"/>
          </a:solidFill>
          <a:ln w="12700">
            <a:solidFill>
              <a:srgbClr val="FFFFFF"/>
            </a:solidFill>
            <a:prstDash val="solid"/>
          </a:ln>
        </p:spPr>
      </p:sp>
      <p:pic>
        <p:nvPicPr>
          <p:cNvPr id="18" name="Image 2" descr="img/oss/pygeoapi.png">    </p:cNvPr>
          <p:cNvPicPr>
            <a:picLocks noChangeAspect="1"/>
          </p:cNvPicPr>
          <p:nvPr/>
        </p:nvPicPr>
        <p:blipFill>
          <a:blip r:embed="rId3"/>
          <a:stretch>
            <a:fillRect/>
          </a:stretch>
        </p:blipFill>
        <p:spPr>
          <a:xfrm>
            <a:off x="6612666" y="1888419"/>
            <a:ext cx="447690" cy="447690"/>
          </a:xfrm>
          <a:prstGeom prst="rect">
            <a:avLst/>
          </a:prstGeom>
        </p:spPr>
      </p:pic>
      <p:sp>
        <p:nvSpPr>
          <p:cNvPr id="19" name="Text 14"/>
          <p:cNvSpPr txBox="1"/>
          <p:nvPr/>
        </p:nvSpPr>
        <p:spPr>
          <a:xfrm>
            <a:off x="6507328" y="2606040"/>
            <a:ext cx="2110664" cy="365760"/>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Resource Registration</a:t>
            </a:r>
            <a:endParaRPr lang="en-US" sz="1700" dirty="0"/>
          </a:p>
        </p:txBody>
      </p:sp>
      <p:sp>
        <p:nvSpPr>
          <p:cNvPr id="20" name="Text 15"/>
          <p:cNvSpPr txBox="1"/>
          <p:nvPr/>
        </p:nvSpPr>
        <p:spPr>
          <a:xfrm>
            <a:off x="6507328" y="2971800"/>
            <a:ext cx="2110664" cy="320040"/>
          </a:xfrm>
          <a:prstGeom prst="rect">
            <a:avLst/>
          </a:prstGeom>
          <a:noFill/>
          <a:ln/>
        </p:spPr>
        <p:txBody>
          <a:bodyPr wrap="square" lIns="0" tIns="0" rIns="0" bIns="0" rtlCol="0" anchor="ctr"/>
          <a:lstStyle/>
          <a:p>
            <a:pPr indent="0" marL="0">
              <a:buNone/>
            </a:pPr>
            <a:r>
              <a:rPr lang="en-US" sz="1350" i="1" dirty="0">
                <a:solidFill>
                  <a:srgbClr val="5B6B80"/>
                </a:solidFill>
                <a:latin typeface="Calibri" pitchFamily="34" charset="0"/>
                <a:ea typeface="Calibri" pitchFamily="34" charset="-122"/>
                <a:cs typeface="Calibri" pitchFamily="34" charset="-120"/>
              </a:rPr>
              <a:t>pygeoapi + Harvester</a:t>
            </a:r>
            <a:endParaRPr lang="en-US" sz="1350" dirty="0"/>
          </a:p>
        </p:txBody>
      </p:sp>
      <p:sp>
        <p:nvSpPr>
          <p:cNvPr id="21" name="Text 16"/>
          <p:cNvSpPr txBox="1"/>
          <p:nvPr/>
        </p:nvSpPr>
        <p:spPr>
          <a:xfrm>
            <a:off x="6507328" y="3429000"/>
            <a:ext cx="2110664" cy="214884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Create, update, delete catalogue resources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STAC items and collections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Flowable BPMN ingestion flow</a:t>
            </a:r>
            <a:endParaRPr lang="en-US" sz="1300" dirty="0"/>
          </a:p>
        </p:txBody>
      </p:sp>
      <p:sp>
        <p:nvSpPr>
          <p:cNvPr id="22" name="Shape 17"/>
          <p:cNvSpPr/>
          <p:nvPr/>
        </p:nvSpPr>
        <p:spPr>
          <a:xfrm>
            <a:off x="9075191" y="1554480"/>
            <a:ext cx="2567864" cy="4160520"/>
          </a:xfrm>
          <a:prstGeom prst="roundRect">
            <a:avLst>
              <a:gd name="adj" fmla="val 2849"/>
            </a:avLst>
          </a:prstGeom>
          <a:solidFill>
            <a:srgbClr val="EAF0F8"/>
          </a:solidFill>
          <a:ln w="12700">
            <a:solidFill>
              <a:srgbClr val="EAF0F8"/>
            </a:solidFill>
            <a:prstDash val="solid"/>
          </a:ln>
        </p:spPr>
      </p:sp>
      <p:sp>
        <p:nvSpPr>
          <p:cNvPr id="23" name="Shape 18"/>
          <p:cNvSpPr/>
          <p:nvPr/>
        </p:nvSpPr>
        <p:spPr>
          <a:xfrm>
            <a:off x="9349511" y="1783080"/>
            <a:ext cx="658368" cy="658368"/>
          </a:xfrm>
          <a:prstGeom prst="ellipse">
            <a:avLst/>
          </a:prstGeom>
          <a:solidFill>
            <a:srgbClr val="F28C28"/>
          </a:solidFill>
          <a:ln w="12700">
            <a:solidFill>
              <a:srgbClr val="F28C28"/>
            </a:solidFill>
            <a:prstDash val="solid"/>
          </a:ln>
        </p:spPr>
      </p:sp>
      <p:pic>
        <p:nvPicPr>
          <p:cNvPr id="24" name="Image 3" descr="preencoded.png">    </p:cNvPr>
          <p:cNvPicPr>
            <a:picLocks noChangeAspect="1"/>
          </p:cNvPicPr>
          <p:nvPr/>
        </p:nvPicPr>
        <p:blipFill>
          <a:blip r:embed="rId4"/>
          <a:stretch>
            <a:fillRect/>
          </a:stretch>
        </p:blipFill>
        <p:spPr>
          <a:xfrm>
            <a:off x="9520687" y="1954256"/>
            <a:ext cx="316017" cy="316017"/>
          </a:xfrm>
          <a:prstGeom prst="rect">
            <a:avLst/>
          </a:prstGeom>
        </p:spPr>
      </p:pic>
      <p:sp>
        <p:nvSpPr>
          <p:cNvPr id="25" name="Text 19"/>
          <p:cNvSpPr txBox="1"/>
          <p:nvPr/>
        </p:nvSpPr>
        <p:spPr>
          <a:xfrm>
            <a:off x="9349511" y="2606040"/>
            <a:ext cx="2110664" cy="365760"/>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Workspace</a:t>
            </a:r>
            <a:endParaRPr lang="en-US" sz="1700" dirty="0"/>
          </a:p>
        </p:txBody>
      </p:sp>
      <p:sp>
        <p:nvSpPr>
          <p:cNvPr id="26" name="Text 20"/>
          <p:cNvSpPr txBox="1"/>
          <p:nvPr/>
        </p:nvSpPr>
        <p:spPr>
          <a:xfrm>
            <a:off x="9349511" y="2971800"/>
            <a:ext cx="2110664" cy="320040"/>
          </a:xfrm>
          <a:prstGeom prst="rect">
            <a:avLst/>
          </a:prstGeom>
          <a:noFill/>
          <a:ln/>
        </p:spPr>
        <p:txBody>
          <a:bodyPr wrap="square" lIns="0" tIns="0" rIns="0" bIns="0" rtlCol="0" anchor="ctr"/>
          <a:lstStyle/>
          <a:p>
            <a:pPr indent="0" marL="0">
              <a:buNone/>
            </a:pPr>
            <a:r>
              <a:rPr lang="en-US" sz="1350" i="1" dirty="0">
                <a:solidFill>
                  <a:srgbClr val="5B6B80"/>
                </a:solidFill>
                <a:latin typeface="Calibri" pitchFamily="34" charset="0"/>
                <a:ea typeface="Calibri" pitchFamily="34" charset="-122"/>
                <a:cs typeface="Calibri" pitchFamily="34" charset="-120"/>
              </a:rPr>
              <a:t>S3 object storage</a:t>
            </a:r>
            <a:endParaRPr lang="en-US" sz="1350" dirty="0"/>
          </a:p>
        </p:txBody>
      </p:sp>
      <p:sp>
        <p:nvSpPr>
          <p:cNvPr id="27" name="Text 21"/>
          <p:cNvSpPr txBox="1"/>
          <p:nvPr/>
        </p:nvSpPr>
        <p:spPr>
          <a:xfrm>
            <a:off x="9349511" y="3429000"/>
            <a:ext cx="2110664" cy="2148840"/>
          </a:xfrm>
          <a:prstGeom prst="rect">
            <a:avLst/>
          </a:prstGeom>
          <a:noFill/>
          <a:ln/>
        </p:spPr>
        <p:txBody>
          <a:bodyPr wrap="square" lIns="0" tIns="0" rIns="0" bIns="0" rtlCol="0" anchor="t"/>
          <a:lstStyle/>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Shared S3-compatible buckets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Replaces EOEPCA Workspace</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High availability, IAM policies</a:t>
            </a:r>
            <a:endParaRPr lang="en-US" sz="1300" dirty="0"/>
          </a:p>
          <a:p>
            <a:pPr marL="342900" indent="-342900">
              <a:spcAft>
                <a:spcPts val="300"/>
              </a:spcAft>
              <a:buSzPct val="100000"/>
              <a:buChar char="•"/>
            </a:pPr>
            <a:r>
              <a:rPr lang="en-US" sz="1300" dirty="0">
                <a:solidFill>
                  <a:srgbClr val="1F2937"/>
                </a:solidFill>
                <a:latin typeface="Calibri" pitchFamily="34" charset="0"/>
                <a:ea typeface="Calibri" pitchFamily="34" charset="-122"/>
                <a:cs typeface="Calibri" pitchFamily="34" charset="-120"/>
              </a:rPr>
              <a:t>Download via S3 / FTP clients</a:t>
            </a:r>
            <a:endParaRPr lang="en-US" sz="1300" dirty="0"/>
          </a:p>
        </p:txBody>
      </p:sp>
      <p:sp>
        <p:nvSpPr>
          <p:cNvPr id="28" name="Text 22"/>
          <p:cNvSpPr txBox="1"/>
          <p:nvPr/>
        </p:nvSpPr>
        <p:spPr>
          <a:xfrm>
            <a:off x="548640" y="5897880"/>
            <a:ext cx="9144000" cy="320040"/>
          </a:xfrm>
          <a:prstGeom prst="rect">
            <a:avLst/>
          </a:prstGeom>
          <a:noFill/>
          <a:ln/>
        </p:spPr>
        <p:txBody>
          <a:bodyPr wrap="square" lIns="0" tIns="0" rIns="0" bIns="0" rtlCol="0" anchor="ctr"/>
          <a:lstStyle/>
          <a:p>
            <a:pPr indent="0" marL="0">
              <a:buNone/>
            </a:pPr>
            <a:r>
              <a:rPr lang="en-US" sz="1300" b="1" dirty="0">
                <a:solidFill>
                  <a:srgbClr val="0B2A5B"/>
                </a:solidFill>
                <a:latin typeface="Calibri" pitchFamily="34" charset="0"/>
                <a:ea typeface="Calibri" pitchFamily="34" charset="-122"/>
                <a:cs typeface="Calibri" pitchFamily="34" charset="-120"/>
              </a:rPr>
              <a:t>Deployed from EOEPCA Helm charts onto the project’s Kubernetes cluster</a:t>
            </a:r>
            <a:endParaRPr lang="en-US" sz="1300" dirty="0"/>
          </a:p>
        </p:txBody>
      </p:sp>
      <p:pic>
        <p:nvPicPr>
          <p:cNvPr id="29" name="Image 4" descr="img/logo_hsc_navy.png">    </p:cNvPr>
          <p:cNvPicPr>
            <a:picLocks noChangeAspect="1"/>
          </p:cNvPicPr>
          <p:nvPr/>
        </p:nvPicPr>
        <p:blipFill>
          <a:blip r:embed="rId5"/>
          <a:stretch>
            <a:fillRect/>
          </a:stretch>
        </p:blipFill>
        <p:spPr>
          <a:xfrm>
            <a:off x="548640" y="6400800"/>
            <a:ext cx="869485" cy="219456"/>
          </a:xfrm>
          <a:prstGeom prst="rect">
            <a:avLst/>
          </a:prstGeom>
        </p:spPr>
      </p:pic>
      <p:sp>
        <p:nvSpPr>
          <p:cNvPr id="30" name="Shape 23"/>
          <p:cNvSpPr/>
          <p:nvPr/>
        </p:nvSpPr>
        <p:spPr>
          <a:xfrm>
            <a:off x="1582717" y="6382512"/>
            <a:ext cx="0" cy="256032"/>
          </a:xfrm>
          <a:prstGeom prst="line">
            <a:avLst/>
          </a:prstGeom>
          <a:noFill/>
          <a:ln w="9525">
            <a:solidFill>
              <a:srgbClr val="C3D1E4"/>
            </a:solidFill>
            <a:prstDash val="solid"/>
          </a:ln>
        </p:spPr>
      </p:sp>
      <p:pic>
        <p:nvPicPr>
          <p:cNvPr id="31" name="Image 5" descr="img/logo_get.png">    </p:cNvPr>
          <p:cNvPicPr>
            <a:picLocks noChangeAspect="1"/>
          </p:cNvPicPr>
          <p:nvPr/>
        </p:nvPicPr>
        <p:blipFill>
          <a:blip r:embed="rId6"/>
          <a:stretch>
            <a:fillRect/>
          </a:stretch>
        </p:blipFill>
        <p:spPr>
          <a:xfrm>
            <a:off x="1747309" y="6377940"/>
            <a:ext cx="924934" cy="265176"/>
          </a:xfrm>
          <a:prstGeom prst="rect">
            <a:avLst/>
          </a:prstGeom>
        </p:spPr>
      </p:pic>
      <p:sp>
        <p:nvSpPr>
          <p:cNvPr id="32" name="Text 24"/>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SUBSYSTEM 2 · INGESTION PIPELINE</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From provider delivery to searchable catalogue record</a:t>
            </a:r>
            <a:endParaRPr lang="en-US" sz="3000" dirty="0"/>
          </a:p>
        </p:txBody>
      </p:sp>
      <p:sp>
        <p:nvSpPr>
          <p:cNvPr id="4" name="Shape 2"/>
          <p:cNvSpPr/>
          <p:nvPr/>
        </p:nvSpPr>
        <p:spPr>
          <a:xfrm>
            <a:off x="548640" y="1554480"/>
            <a:ext cx="2423160" cy="2286000"/>
          </a:xfrm>
          <a:prstGeom prst="roundRect">
            <a:avLst>
              <a:gd name="adj" fmla="val 3200"/>
            </a:avLst>
          </a:prstGeom>
          <a:solidFill>
            <a:srgbClr val="EAF0F8"/>
          </a:solidFill>
          <a:ln w="12700">
            <a:solidFill>
              <a:srgbClr val="EAF0F8"/>
            </a:solidFill>
            <a:prstDash val="solid"/>
          </a:ln>
        </p:spPr>
      </p:sp>
      <p:sp>
        <p:nvSpPr>
          <p:cNvPr id="5" name="Shape 3"/>
          <p:cNvSpPr/>
          <p:nvPr/>
        </p:nvSpPr>
        <p:spPr>
          <a:xfrm>
            <a:off x="777240" y="1755648"/>
            <a:ext cx="603504" cy="603504"/>
          </a:xfrm>
          <a:prstGeom prst="ellipse">
            <a:avLst/>
          </a:prstGeom>
          <a:solidFill>
            <a:srgbClr val="0B2A5B"/>
          </a:solidFill>
          <a:ln w="12700">
            <a:solidFill>
              <a:srgbClr val="0B2A5B"/>
            </a:solidFill>
            <a:prstDash val="solid"/>
          </a:ln>
        </p:spPr>
      </p:sp>
      <p:pic>
        <p:nvPicPr>
          <p:cNvPr id="6" name="Image 0" descr="preencoded.png">    </p:cNvPr>
          <p:cNvPicPr>
            <a:picLocks noChangeAspect="1"/>
          </p:cNvPicPr>
          <p:nvPr/>
        </p:nvPicPr>
        <p:blipFill>
          <a:blip r:embed="rId1"/>
          <a:stretch>
            <a:fillRect/>
          </a:stretch>
        </p:blipFill>
        <p:spPr>
          <a:xfrm>
            <a:off x="934151" y="1912559"/>
            <a:ext cx="289682" cy="289682"/>
          </a:xfrm>
          <a:prstGeom prst="rect">
            <a:avLst/>
          </a:prstGeom>
        </p:spPr>
      </p:pic>
      <p:sp>
        <p:nvSpPr>
          <p:cNvPr id="7" name="Text 4"/>
          <p:cNvSpPr txBox="1"/>
          <p:nvPr/>
        </p:nvSpPr>
        <p:spPr>
          <a:xfrm>
            <a:off x="2331720" y="1737360"/>
            <a:ext cx="457200" cy="457200"/>
          </a:xfrm>
          <a:prstGeom prst="rect">
            <a:avLst/>
          </a:prstGeom>
          <a:noFill/>
          <a:ln/>
        </p:spPr>
        <p:txBody>
          <a:bodyPr wrap="square" lIns="0" tIns="0" rIns="0" bIns="0" rtlCol="0" anchor="ctr"/>
          <a:lstStyle/>
          <a:p>
            <a:pPr algn="r" indent="0" marL="0">
              <a:buNone/>
            </a:pPr>
            <a:r>
              <a:rPr lang="en-US" sz="2400" b="1" dirty="0">
                <a:solidFill>
                  <a:srgbClr val="F28C28"/>
                </a:solidFill>
                <a:latin typeface="Arial" pitchFamily="34" charset="0"/>
                <a:ea typeface="Arial" pitchFamily="34" charset="-122"/>
                <a:cs typeface="Arial" pitchFamily="34" charset="-120"/>
              </a:rPr>
              <a:t>1</a:t>
            </a:r>
            <a:endParaRPr lang="en-US" sz="2400" dirty="0"/>
          </a:p>
        </p:txBody>
      </p:sp>
      <p:sp>
        <p:nvSpPr>
          <p:cNvPr id="8" name="Text 5"/>
          <p:cNvSpPr txBox="1"/>
          <p:nvPr/>
        </p:nvSpPr>
        <p:spPr>
          <a:xfrm>
            <a:off x="777240" y="2487168"/>
            <a:ext cx="2057400" cy="365760"/>
          </a:xfrm>
          <a:prstGeom prst="rect">
            <a:avLst/>
          </a:prstGeom>
          <a:noFill/>
          <a:ln/>
        </p:spPr>
        <p:txBody>
          <a:bodyPr wrap="square" lIns="0" tIns="0" rIns="0" bIns="0" rtlCol="0" anchor="ctr"/>
          <a:lstStyle/>
          <a:p>
            <a:pPr indent="0" marL="0">
              <a:buNone/>
            </a:pPr>
            <a:r>
              <a:rPr lang="en-US" sz="1550" b="1" dirty="0">
                <a:solidFill>
                  <a:srgbClr val="0B2A5B"/>
                </a:solidFill>
                <a:latin typeface="Calibri" pitchFamily="34" charset="0"/>
                <a:ea typeface="Calibri" pitchFamily="34" charset="-122"/>
                <a:cs typeface="Calibri" pitchFamily="34" charset="-120"/>
              </a:rPr>
              <a:t>Delivery lands in S3</a:t>
            </a:r>
            <a:endParaRPr lang="en-US" sz="1550" dirty="0"/>
          </a:p>
        </p:txBody>
      </p:sp>
      <p:sp>
        <p:nvSpPr>
          <p:cNvPr id="9" name="Text 6"/>
          <p:cNvSpPr txBox="1"/>
          <p:nvPr/>
        </p:nvSpPr>
        <p:spPr>
          <a:xfrm>
            <a:off x="777240" y="2852928"/>
            <a:ext cx="2057400" cy="868680"/>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Flow starts with provider, s3_path and order_id</a:t>
            </a:r>
            <a:endParaRPr lang="en-US" sz="1250" dirty="0"/>
          </a:p>
        </p:txBody>
      </p:sp>
      <p:sp>
        <p:nvSpPr>
          <p:cNvPr id="10" name="Shape 7"/>
          <p:cNvSpPr/>
          <p:nvPr/>
        </p:nvSpPr>
        <p:spPr>
          <a:xfrm>
            <a:off x="3026664" y="2697480"/>
            <a:ext cx="357530" cy="914"/>
          </a:xfrm>
          <a:prstGeom prst="line">
            <a:avLst/>
          </a:prstGeom>
          <a:noFill/>
          <a:ln w="19050">
            <a:solidFill>
              <a:srgbClr val="1B4A8C"/>
            </a:solidFill>
            <a:prstDash val="solid"/>
            <a:tailEnd type="triangle"/>
          </a:ln>
        </p:spPr>
      </p:sp>
      <p:sp>
        <p:nvSpPr>
          <p:cNvPr id="11" name="Shape 8"/>
          <p:cNvSpPr/>
          <p:nvPr/>
        </p:nvSpPr>
        <p:spPr>
          <a:xfrm>
            <a:off x="3439058" y="1554480"/>
            <a:ext cx="2423160" cy="2286000"/>
          </a:xfrm>
          <a:prstGeom prst="roundRect">
            <a:avLst>
              <a:gd name="adj" fmla="val 3200"/>
            </a:avLst>
          </a:prstGeom>
          <a:solidFill>
            <a:srgbClr val="EAF0F8"/>
          </a:solidFill>
          <a:ln w="12700">
            <a:solidFill>
              <a:srgbClr val="EAF0F8"/>
            </a:solidFill>
            <a:prstDash val="solid"/>
          </a:ln>
        </p:spPr>
      </p:sp>
      <p:sp>
        <p:nvSpPr>
          <p:cNvPr id="12" name="Shape 9"/>
          <p:cNvSpPr/>
          <p:nvPr/>
        </p:nvSpPr>
        <p:spPr>
          <a:xfrm>
            <a:off x="3667658" y="1755648"/>
            <a:ext cx="603504" cy="603504"/>
          </a:xfrm>
          <a:prstGeom prst="ellipse">
            <a:avLst/>
          </a:prstGeom>
          <a:solidFill>
            <a:srgbClr val="0B2A5B"/>
          </a:solidFill>
          <a:ln w="12700">
            <a:solidFill>
              <a:srgbClr val="0B2A5B"/>
            </a:solidFill>
            <a:prstDash val="solid"/>
          </a:ln>
        </p:spPr>
      </p:sp>
      <p:pic>
        <p:nvPicPr>
          <p:cNvPr id="13" name="Image 1" descr="preencoded.png">    </p:cNvPr>
          <p:cNvPicPr>
            <a:picLocks noChangeAspect="1"/>
          </p:cNvPicPr>
          <p:nvPr/>
        </p:nvPicPr>
        <p:blipFill>
          <a:blip r:embed="rId2"/>
          <a:stretch>
            <a:fillRect/>
          </a:stretch>
        </p:blipFill>
        <p:spPr>
          <a:xfrm>
            <a:off x="3824569" y="1912559"/>
            <a:ext cx="289682" cy="289682"/>
          </a:xfrm>
          <a:prstGeom prst="rect">
            <a:avLst/>
          </a:prstGeom>
        </p:spPr>
      </p:pic>
      <p:sp>
        <p:nvSpPr>
          <p:cNvPr id="14" name="Text 10"/>
          <p:cNvSpPr txBox="1"/>
          <p:nvPr/>
        </p:nvSpPr>
        <p:spPr>
          <a:xfrm>
            <a:off x="5222138" y="1737360"/>
            <a:ext cx="457200" cy="457200"/>
          </a:xfrm>
          <a:prstGeom prst="rect">
            <a:avLst/>
          </a:prstGeom>
          <a:noFill/>
          <a:ln/>
        </p:spPr>
        <p:txBody>
          <a:bodyPr wrap="square" lIns="0" tIns="0" rIns="0" bIns="0" rtlCol="0" anchor="ctr"/>
          <a:lstStyle/>
          <a:p>
            <a:pPr algn="r" indent="0" marL="0">
              <a:buNone/>
            </a:pPr>
            <a:r>
              <a:rPr lang="en-US" sz="2400" b="1" dirty="0">
                <a:solidFill>
                  <a:srgbClr val="F28C28"/>
                </a:solidFill>
                <a:latin typeface="Arial" pitchFamily="34" charset="0"/>
                <a:ea typeface="Arial" pitchFamily="34" charset="-122"/>
                <a:cs typeface="Arial" pitchFamily="34" charset="-120"/>
              </a:rPr>
              <a:t>2</a:t>
            </a:r>
            <a:endParaRPr lang="en-US" sz="2400" dirty="0"/>
          </a:p>
        </p:txBody>
      </p:sp>
      <p:sp>
        <p:nvSpPr>
          <p:cNvPr id="15" name="Text 11"/>
          <p:cNvSpPr txBox="1"/>
          <p:nvPr/>
        </p:nvSpPr>
        <p:spPr>
          <a:xfrm>
            <a:off x="3667658" y="2487168"/>
            <a:ext cx="2057400" cy="365760"/>
          </a:xfrm>
          <a:prstGeom prst="rect">
            <a:avLst/>
          </a:prstGeom>
          <a:noFill/>
          <a:ln/>
        </p:spPr>
        <p:txBody>
          <a:bodyPr wrap="square" lIns="0" tIns="0" rIns="0" bIns="0" rtlCol="0" anchor="ctr"/>
          <a:lstStyle/>
          <a:p>
            <a:pPr indent="0" marL="0">
              <a:buNone/>
            </a:pPr>
            <a:r>
              <a:rPr lang="en-US" sz="1550" b="1" dirty="0">
                <a:solidFill>
                  <a:srgbClr val="0B2A5B"/>
                </a:solidFill>
                <a:latin typeface="Calibri" pitchFamily="34" charset="0"/>
                <a:ea typeface="Calibri" pitchFamily="34" charset="-122"/>
                <a:cs typeface="Calibri" pitchFamily="34" charset="-120"/>
              </a:rPr>
              <a:t>Create STAC items</a:t>
            </a:r>
            <a:endParaRPr lang="en-US" sz="1550" dirty="0"/>
          </a:p>
        </p:txBody>
      </p:sp>
      <p:sp>
        <p:nvSpPr>
          <p:cNvPr id="16" name="Text 12"/>
          <p:cNvSpPr txBox="1"/>
          <p:nvPr/>
        </p:nvSpPr>
        <p:spPr>
          <a:xfrm>
            <a:off x="3667658" y="2852928"/>
            <a:ext cx="2057400" cy="868680"/>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Generated from the delivered data, with metadata extracted by Rasterio</a:t>
            </a:r>
            <a:endParaRPr lang="en-US" sz="1250" dirty="0"/>
          </a:p>
        </p:txBody>
      </p:sp>
      <p:sp>
        <p:nvSpPr>
          <p:cNvPr id="17" name="Shape 13"/>
          <p:cNvSpPr/>
          <p:nvPr/>
        </p:nvSpPr>
        <p:spPr>
          <a:xfrm>
            <a:off x="5917082" y="2697480"/>
            <a:ext cx="357530" cy="914"/>
          </a:xfrm>
          <a:prstGeom prst="line">
            <a:avLst/>
          </a:prstGeom>
          <a:noFill/>
          <a:ln w="19050">
            <a:solidFill>
              <a:srgbClr val="1B4A8C"/>
            </a:solidFill>
            <a:prstDash val="solid"/>
            <a:tailEnd type="triangle"/>
          </a:ln>
        </p:spPr>
      </p:sp>
      <p:sp>
        <p:nvSpPr>
          <p:cNvPr id="18" name="Shape 14"/>
          <p:cNvSpPr/>
          <p:nvPr/>
        </p:nvSpPr>
        <p:spPr>
          <a:xfrm>
            <a:off x="6329477" y="1554480"/>
            <a:ext cx="2423160" cy="2286000"/>
          </a:xfrm>
          <a:prstGeom prst="roundRect">
            <a:avLst>
              <a:gd name="adj" fmla="val 3200"/>
            </a:avLst>
          </a:prstGeom>
          <a:solidFill>
            <a:srgbClr val="EAF0F8"/>
          </a:solidFill>
          <a:ln w="12700">
            <a:solidFill>
              <a:srgbClr val="EAF0F8"/>
            </a:solidFill>
            <a:prstDash val="solid"/>
          </a:ln>
        </p:spPr>
      </p:sp>
      <p:sp>
        <p:nvSpPr>
          <p:cNvPr id="19" name="Shape 15"/>
          <p:cNvSpPr/>
          <p:nvPr/>
        </p:nvSpPr>
        <p:spPr>
          <a:xfrm>
            <a:off x="6558077" y="1755648"/>
            <a:ext cx="603504" cy="603504"/>
          </a:xfrm>
          <a:prstGeom prst="ellipse">
            <a:avLst/>
          </a:prstGeom>
          <a:solidFill>
            <a:srgbClr val="0B2A5B"/>
          </a:solidFill>
          <a:ln w="12700">
            <a:solidFill>
              <a:srgbClr val="0B2A5B"/>
            </a:solidFill>
            <a:prstDash val="solid"/>
          </a:ln>
        </p:spPr>
      </p:sp>
      <p:pic>
        <p:nvPicPr>
          <p:cNvPr id="20" name="Image 2" descr="preencoded.png">    </p:cNvPr>
          <p:cNvPicPr>
            <a:picLocks noChangeAspect="1"/>
          </p:cNvPicPr>
          <p:nvPr/>
        </p:nvPicPr>
        <p:blipFill>
          <a:blip r:embed="rId3"/>
          <a:stretch>
            <a:fillRect/>
          </a:stretch>
        </p:blipFill>
        <p:spPr>
          <a:xfrm>
            <a:off x="6714988" y="1912559"/>
            <a:ext cx="289682" cy="289682"/>
          </a:xfrm>
          <a:prstGeom prst="rect">
            <a:avLst/>
          </a:prstGeom>
        </p:spPr>
      </p:pic>
      <p:sp>
        <p:nvSpPr>
          <p:cNvPr id="21" name="Text 16"/>
          <p:cNvSpPr txBox="1"/>
          <p:nvPr/>
        </p:nvSpPr>
        <p:spPr>
          <a:xfrm>
            <a:off x="8112557" y="1737360"/>
            <a:ext cx="457200" cy="457200"/>
          </a:xfrm>
          <a:prstGeom prst="rect">
            <a:avLst/>
          </a:prstGeom>
          <a:noFill/>
          <a:ln/>
        </p:spPr>
        <p:txBody>
          <a:bodyPr wrap="square" lIns="0" tIns="0" rIns="0" bIns="0" rtlCol="0" anchor="ctr"/>
          <a:lstStyle/>
          <a:p>
            <a:pPr algn="r" indent="0" marL="0">
              <a:buNone/>
            </a:pPr>
            <a:r>
              <a:rPr lang="en-US" sz="2400" b="1" dirty="0">
                <a:solidFill>
                  <a:srgbClr val="F28C28"/>
                </a:solidFill>
                <a:latin typeface="Arial" pitchFamily="34" charset="0"/>
                <a:ea typeface="Arial" pitchFamily="34" charset="-122"/>
                <a:cs typeface="Arial" pitchFamily="34" charset="-120"/>
              </a:rPr>
              <a:t>3</a:t>
            </a:r>
            <a:endParaRPr lang="en-US" sz="2400" dirty="0"/>
          </a:p>
        </p:txBody>
      </p:sp>
      <p:sp>
        <p:nvSpPr>
          <p:cNvPr id="22" name="Text 17"/>
          <p:cNvSpPr txBox="1"/>
          <p:nvPr/>
        </p:nvSpPr>
        <p:spPr>
          <a:xfrm>
            <a:off x="6558077" y="2487168"/>
            <a:ext cx="2057400" cy="365760"/>
          </a:xfrm>
          <a:prstGeom prst="rect">
            <a:avLst/>
          </a:prstGeom>
          <a:noFill/>
          <a:ln/>
        </p:spPr>
        <p:txBody>
          <a:bodyPr wrap="square" lIns="0" tIns="0" rIns="0" bIns="0" rtlCol="0" anchor="ctr"/>
          <a:lstStyle/>
          <a:p>
            <a:pPr indent="0" marL="0">
              <a:buNone/>
            </a:pPr>
            <a:r>
              <a:rPr lang="en-US" sz="1550" b="1" dirty="0">
                <a:solidFill>
                  <a:srgbClr val="0B2A5B"/>
                </a:solidFill>
                <a:latin typeface="Calibri" pitchFamily="34" charset="0"/>
                <a:ea typeface="Calibri" pitchFamily="34" charset="-122"/>
                <a:cs typeface="Calibri" pitchFamily="34" charset="-120"/>
              </a:rPr>
              <a:t>Publish to catalogue</a:t>
            </a:r>
            <a:endParaRPr lang="en-US" sz="1550" dirty="0"/>
          </a:p>
        </p:txBody>
      </p:sp>
      <p:sp>
        <p:nvSpPr>
          <p:cNvPr id="23" name="Text 18"/>
          <p:cNvSpPr txBox="1"/>
          <p:nvPr/>
        </p:nvSpPr>
        <p:spPr>
          <a:xfrm>
            <a:off x="6558077" y="2852928"/>
            <a:ext cx="2057400" cy="868680"/>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Insert new records in pycsw, or update existing ones</a:t>
            </a:r>
            <a:endParaRPr lang="en-US" sz="1250" dirty="0"/>
          </a:p>
        </p:txBody>
      </p:sp>
      <p:sp>
        <p:nvSpPr>
          <p:cNvPr id="24" name="Shape 19"/>
          <p:cNvSpPr/>
          <p:nvPr/>
        </p:nvSpPr>
        <p:spPr>
          <a:xfrm>
            <a:off x="8807501" y="2697480"/>
            <a:ext cx="357530" cy="914"/>
          </a:xfrm>
          <a:prstGeom prst="line">
            <a:avLst/>
          </a:prstGeom>
          <a:noFill/>
          <a:ln w="19050">
            <a:solidFill>
              <a:srgbClr val="1B4A8C"/>
            </a:solidFill>
            <a:prstDash val="solid"/>
            <a:tailEnd type="triangle"/>
          </a:ln>
        </p:spPr>
      </p:sp>
      <p:sp>
        <p:nvSpPr>
          <p:cNvPr id="25" name="Shape 20"/>
          <p:cNvSpPr/>
          <p:nvPr/>
        </p:nvSpPr>
        <p:spPr>
          <a:xfrm>
            <a:off x="9219895" y="1554480"/>
            <a:ext cx="2423160" cy="2286000"/>
          </a:xfrm>
          <a:prstGeom prst="roundRect">
            <a:avLst>
              <a:gd name="adj" fmla="val 3200"/>
            </a:avLst>
          </a:prstGeom>
          <a:solidFill>
            <a:srgbClr val="EAF0F8"/>
          </a:solidFill>
          <a:ln w="12700">
            <a:solidFill>
              <a:srgbClr val="EAF0F8"/>
            </a:solidFill>
            <a:prstDash val="solid"/>
          </a:ln>
        </p:spPr>
      </p:sp>
      <p:sp>
        <p:nvSpPr>
          <p:cNvPr id="26" name="Shape 21"/>
          <p:cNvSpPr/>
          <p:nvPr/>
        </p:nvSpPr>
        <p:spPr>
          <a:xfrm>
            <a:off x="9448495" y="1755648"/>
            <a:ext cx="603504" cy="603504"/>
          </a:xfrm>
          <a:prstGeom prst="ellipse">
            <a:avLst/>
          </a:prstGeom>
          <a:solidFill>
            <a:srgbClr val="0B2A5B"/>
          </a:solidFill>
          <a:ln w="12700">
            <a:solidFill>
              <a:srgbClr val="0B2A5B"/>
            </a:solidFill>
            <a:prstDash val="solid"/>
          </a:ln>
        </p:spPr>
      </p:sp>
      <p:pic>
        <p:nvPicPr>
          <p:cNvPr id="27" name="Image 3" descr="preencoded.png">    </p:cNvPr>
          <p:cNvPicPr>
            <a:picLocks noChangeAspect="1"/>
          </p:cNvPicPr>
          <p:nvPr/>
        </p:nvPicPr>
        <p:blipFill>
          <a:blip r:embed="rId4"/>
          <a:stretch>
            <a:fillRect/>
          </a:stretch>
        </p:blipFill>
        <p:spPr>
          <a:xfrm>
            <a:off x="9605406" y="1912559"/>
            <a:ext cx="289682" cy="289682"/>
          </a:xfrm>
          <a:prstGeom prst="rect">
            <a:avLst/>
          </a:prstGeom>
        </p:spPr>
      </p:pic>
      <p:sp>
        <p:nvSpPr>
          <p:cNvPr id="28" name="Text 22"/>
          <p:cNvSpPr txBox="1"/>
          <p:nvPr/>
        </p:nvSpPr>
        <p:spPr>
          <a:xfrm>
            <a:off x="11002975" y="1737360"/>
            <a:ext cx="457200" cy="457200"/>
          </a:xfrm>
          <a:prstGeom prst="rect">
            <a:avLst/>
          </a:prstGeom>
          <a:noFill/>
          <a:ln/>
        </p:spPr>
        <p:txBody>
          <a:bodyPr wrap="square" lIns="0" tIns="0" rIns="0" bIns="0" rtlCol="0" anchor="ctr"/>
          <a:lstStyle/>
          <a:p>
            <a:pPr algn="r" indent="0" marL="0">
              <a:buNone/>
            </a:pPr>
            <a:r>
              <a:rPr lang="en-US" sz="2400" b="1" dirty="0">
                <a:solidFill>
                  <a:srgbClr val="F28C28"/>
                </a:solidFill>
                <a:latin typeface="Arial" pitchFamily="34" charset="0"/>
                <a:ea typeface="Arial" pitchFamily="34" charset="-122"/>
                <a:cs typeface="Arial" pitchFamily="34" charset="-120"/>
              </a:rPr>
              <a:t>4</a:t>
            </a:r>
            <a:endParaRPr lang="en-US" sz="2400" dirty="0"/>
          </a:p>
        </p:txBody>
      </p:sp>
      <p:sp>
        <p:nvSpPr>
          <p:cNvPr id="29" name="Text 23"/>
          <p:cNvSpPr txBox="1"/>
          <p:nvPr/>
        </p:nvSpPr>
        <p:spPr>
          <a:xfrm>
            <a:off x="9448495" y="2487168"/>
            <a:ext cx="2057400" cy="365760"/>
          </a:xfrm>
          <a:prstGeom prst="rect">
            <a:avLst/>
          </a:prstGeom>
          <a:noFill/>
          <a:ln/>
        </p:spPr>
        <p:txBody>
          <a:bodyPr wrap="square" lIns="0" tIns="0" rIns="0" bIns="0" rtlCol="0" anchor="ctr"/>
          <a:lstStyle/>
          <a:p>
            <a:pPr indent="0" marL="0">
              <a:buNone/>
            </a:pPr>
            <a:r>
              <a:rPr lang="en-US" sz="1550" b="1" dirty="0">
                <a:solidFill>
                  <a:srgbClr val="0B2A5B"/>
                </a:solidFill>
                <a:latin typeface="Calibri" pitchFamily="34" charset="0"/>
                <a:ea typeface="Calibri" pitchFamily="34" charset="-122"/>
                <a:cs typeface="Calibri" pitchFamily="34" charset="-120"/>
              </a:rPr>
              <a:t>Notify ERM</a:t>
            </a:r>
            <a:endParaRPr lang="en-US" sz="1550" dirty="0"/>
          </a:p>
        </p:txBody>
      </p:sp>
      <p:sp>
        <p:nvSpPr>
          <p:cNvPr id="30" name="Text 24"/>
          <p:cNvSpPr txBox="1"/>
          <p:nvPr/>
        </p:nvSpPr>
        <p:spPr>
          <a:xfrm>
            <a:off x="9448495" y="2852928"/>
            <a:ext cx="2057400" cy="868680"/>
          </a:xfrm>
          <a:prstGeom prst="rect">
            <a:avLst/>
          </a:prstGeom>
          <a:noFill/>
          <a:ln/>
        </p:spPr>
        <p:txBody>
          <a:bodyPr wrap="square" lIns="0" tIns="0" rIns="0" bIns="0" rtlCol="0" anchor="t"/>
          <a:lstStyle/>
          <a:p>
            <a:pPr indent="0" marL="0">
              <a:buNone/>
            </a:pPr>
            <a:r>
              <a:rPr lang="en-US" sz="1250" dirty="0">
                <a:solidFill>
                  <a:srgbClr val="1F2937"/>
                </a:solidFill>
                <a:latin typeface="Calibri" pitchFamily="34" charset="0"/>
                <a:ea typeface="Calibri" pitchFamily="34" charset="-122"/>
                <a:cs typeface="Calibri" pitchFamily="34" charset="-120"/>
              </a:rPr>
              <a:t>Request is marked fulfilled and the user is informed</a:t>
            </a:r>
            <a:endParaRPr lang="en-US" sz="1250" dirty="0"/>
          </a:p>
        </p:txBody>
      </p:sp>
      <p:pic>
        <p:nvPicPr>
          <p:cNvPr id="31" name="Image 4" descr="img/oss/flowable.png">    </p:cNvPr>
          <p:cNvPicPr>
            <a:picLocks noChangeAspect="1"/>
          </p:cNvPicPr>
          <p:nvPr/>
        </p:nvPicPr>
        <p:blipFill>
          <a:blip r:embed="rId5"/>
          <a:stretch>
            <a:fillRect/>
          </a:stretch>
        </p:blipFill>
        <p:spPr>
          <a:xfrm>
            <a:off x="548640" y="4087368"/>
            <a:ext cx="420624" cy="420624"/>
          </a:xfrm>
          <a:prstGeom prst="rect">
            <a:avLst/>
          </a:prstGeom>
        </p:spPr>
      </p:pic>
      <p:sp>
        <p:nvSpPr>
          <p:cNvPr id="32" name="Text 25"/>
          <p:cNvSpPr txBox="1"/>
          <p:nvPr/>
        </p:nvSpPr>
        <p:spPr>
          <a:xfrm>
            <a:off x="1115568" y="4069080"/>
            <a:ext cx="4843120" cy="1051560"/>
          </a:xfrm>
          <a:prstGeom prst="rect">
            <a:avLst/>
          </a:prstGeom>
          <a:noFill/>
          <a:ln/>
        </p:spPr>
        <p:txBody>
          <a:bodyPr wrap="square" lIns="0" tIns="0" rIns="0" bIns="0" rtlCol="0" anchor="t"/>
          <a:lstStyle/>
          <a:p>
            <a:pPr indent="0" marL="0">
              <a:buNone/>
            </a:pPr>
            <a:r>
              <a:rPr lang="en-US" sz="1350" b="1" dirty="0">
                <a:solidFill>
                  <a:srgbClr val="0B2A5B"/>
                </a:solidFill>
                <a:latin typeface="Calibri" pitchFamily="34" charset="0"/>
                <a:ea typeface="Calibri" pitchFamily="34" charset="-122"/>
                <a:cs typeface="Calibri" pitchFamily="34" charset="-120"/>
              </a:rPr>
              <a:t>Process engine</a:t>
            </a:r>
            <a:endParaRPr lang="en-US" sz="1350" dirty="0"/>
          </a:p>
          <a:p>
            <a:pPr indent="0" marL="0">
              <a:buNone/>
            </a:pPr>
            <a:r>
              <a:rPr lang="en-US" sz="1350" dirty="0">
                <a:solidFill>
                  <a:srgbClr val="1F2937"/>
                </a:solidFill>
                <a:latin typeface="Calibri" pitchFamily="34" charset="0"/>
                <a:ea typeface="Calibri" pitchFamily="34" charset="-122"/>
                <a:cs typeface="Calibri" pitchFamily="34" charset="-120"/>
              </a:rPr>
              <a:t>Flowable BPMN embedded in a Spring Boot service, with custom, narrowly scoped endpoints so external services never see the full Flowable API.</a:t>
            </a:r>
            <a:endParaRPr lang="en-US" sz="1350" dirty="0"/>
          </a:p>
        </p:txBody>
      </p:sp>
      <p:pic>
        <p:nvPicPr>
          <p:cNvPr id="33" name="Image 5" descr="img/oss/python.png">    </p:cNvPr>
          <p:cNvPicPr>
            <a:picLocks noChangeAspect="1"/>
          </p:cNvPicPr>
          <p:nvPr/>
        </p:nvPicPr>
        <p:blipFill>
          <a:blip r:embed="rId6"/>
          <a:stretch>
            <a:fillRect/>
          </a:stretch>
        </p:blipFill>
        <p:spPr>
          <a:xfrm>
            <a:off x="6233008" y="4087368"/>
            <a:ext cx="420624" cy="420624"/>
          </a:xfrm>
          <a:prstGeom prst="rect">
            <a:avLst/>
          </a:prstGeom>
        </p:spPr>
      </p:pic>
      <p:sp>
        <p:nvSpPr>
          <p:cNvPr id="34" name="Text 26"/>
          <p:cNvSpPr txBox="1"/>
          <p:nvPr/>
        </p:nvSpPr>
        <p:spPr>
          <a:xfrm>
            <a:off x="6799936" y="4069080"/>
            <a:ext cx="4843120" cy="1051560"/>
          </a:xfrm>
          <a:prstGeom prst="rect">
            <a:avLst/>
          </a:prstGeom>
          <a:noFill/>
          <a:ln/>
        </p:spPr>
        <p:txBody>
          <a:bodyPr wrap="square" lIns="0" tIns="0" rIns="0" bIns="0" rtlCol="0" anchor="t"/>
          <a:lstStyle/>
          <a:p>
            <a:pPr indent="0" marL="0">
              <a:buNone/>
            </a:pPr>
            <a:r>
              <a:rPr lang="en-US" sz="1350" b="1" dirty="0">
                <a:solidFill>
                  <a:srgbClr val="0B2A5B"/>
                </a:solidFill>
                <a:latin typeface="Calibri" pitchFamily="34" charset="0"/>
                <a:ea typeface="Calibri" pitchFamily="34" charset="-122"/>
                <a:cs typeface="Calibri" pitchFamily="34" charset="-120"/>
              </a:rPr>
              <a:t>Data Harvester worker (Python)</a:t>
            </a:r>
            <a:endParaRPr lang="en-US" sz="1350" dirty="0"/>
          </a:p>
          <a:p>
            <a:pPr indent="0" marL="0">
              <a:buNone/>
            </a:pPr>
            <a:r>
              <a:rPr lang="en-US" sz="1350" dirty="0">
                <a:solidFill>
                  <a:srgbClr val="1F2937"/>
                </a:solidFill>
                <a:latin typeface="Calibri" pitchFamily="34" charset="0"/>
                <a:ea typeface="Calibri" pitchFamily="34" charset="-122"/>
                <a:cs typeface="Calibri" pitchFamily="34" charset="-120"/>
              </a:rPr>
              <a:t>External-task pattern, extended with OAuth2/JWT, automatic reconnection, HTTP retries with backoff, and per-task YAML configuration.</a:t>
            </a:r>
            <a:endParaRPr lang="en-US" sz="1350" dirty="0"/>
          </a:p>
        </p:txBody>
      </p:sp>
      <p:sp>
        <p:nvSpPr>
          <p:cNvPr id="35" name="Text 27"/>
          <p:cNvSpPr txBox="1"/>
          <p:nvPr/>
        </p:nvSpPr>
        <p:spPr>
          <a:xfrm>
            <a:off x="548640" y="5303520"/>
            <a:ext cx="3657600" cy="274320"/>
          </a:xfrm>
          <a:prstGeom prst="rect">
            <a:avLst/>
          </a:prstGeom>
          <a:noFill/>
          <a:ln/>
        </p:spPr>
        <p:txBody>
          <a:bodyPr wrap="square" lIns="0" tIns="0" rIns="0" bIns="0" rtlCol="0" anchor="ctr"/>
          <a:lstStyle/>
          <a:p>
            <a:pPr indent="0" marL="0">
              <a:buNone/>
            </a:pPr>
            <a:r>
              <a:rPr lang="en-US" sz="1200" dirty="0">
                <a:solidFill>
                  <a:srgbClr val="5B6B80"/>
                </a:solidFill>
                <a:latin typeface="Calibri" pitchFamily="34" charset="0"/>
                <a:ea typeface="Calibri" pitchFamily="34" charset="-122"/>
                <a:cs typeface="Calibri" pitchFamily="34" charset="-120"/>
              </a:rPr>
              <a:t>Provider collections configured</a:t>
            </a:r>
            <a:endParaRPr lang="en-US" sz="1200" dirty="0"/>
          </a:p>
        </p:txBody>
      </p:sp>
      <p:sp>
        <p:nvSpPr>
          <p:cNvPr id="36" name="Shape 28"/>
          <p:cNvSpPr/>
          <p:nvPr/>
        </p:nvSpPr>
        <p:spPr>
          <a:xfrm>
            <a:off x="548640" y="5623560"/>
            <a:ext cx="850392" cy="384048"/>
          </a:xfrm>
          <a:prstGeom prst="roundRect">
            <a:avLst>
              <a:gd name="adj" fmla="val 47619"/>
            </a:avLst>
          </a:prstGeom>
          <a:solidFill>
            <a:srgbClr val="FFFFFF"/>
          </a:solidFill>
          <a:ln w="12700">
            <a:solidFill>
              <a:srgbClr val="1B4A8C"/>
            </a:solidFill>
            <a:prstDash val="solid"/>
          </a:ln>
        </p:spPr>
      </p:sp>
      <p:sp>
        <p:nvSpPr>
          <p:cNvPr id="37" name="Text 29"/>
          <p:cNvSpPr txBox="1"/>
          <p:nvPr/>
        </p:nvSpPr>
        <p:spPr>
          <a:xfrm>
            <a:off x="548640" y="5623560"/>
            <a:ext cx="850392"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Airbus</a:t>
            </a:r>
            <a:endParaRPr lang="en-US" sz="1200" dirty="0"/>
          </a:p>
        </p:txBody>
      </p:sp>
      <p:sp>
        <p:nvSpPr>
          <p:cNvPr id="38" name="Shape 30"/>
          <p:cNvSpPr/>
          <p:nvPr/>
        </p:nvSpPr>
        <p:spPr>
          <a:xfrm>
            <a:off x="1536192" y="5623560"/>
            <a:ext cx="946404" cy="384048"/>
          </a:xfrm>
          <a:prstGeom prst="roundRect">
            <a:avLst>
              <a:gd name="adj" fmla="val 47619"/>
            </a:avLst>
          </a:prstGeom>
          <a:solidFill>
            <a:srgbClr val="FFFFFF"/>
          </a:solidFill>
          <a:ln w="12700">
            <a:solidFill>
              <a:srgbClr val="1B4A8C"/>
            </a:solidFill>
            <a:prstDash val="solid"/>
          </a:ln>
        </p:spPr>
      </p:sp>
      <p:sp>
        <p:nvSpPr>
          <p:cNvPr id="39" name="Text 31"/>
          <p:cNvSpPr txBox="1"/>
          <p:nvPr/>
        </p:nvSpPr>
        <p:spPr>
          <a:xfrm>
            <a:off x="1536192" y="5623560"/>
            <a:ext cx="946404"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Capella</a:t>
            </a:r>
            <a:endParaRPr lang="en-US" sz="1200" dirty="0"/>
          </a:p>
        </p:txBody>
      </p:sp>
      <p:sp>
        <p:nvSpPr>
          <p:cNvPr id="40" name="Shape 32"/>
          <p:cNvSpPr/>
          <p:nvPr/>
        </p:nvSpPr>
        <p:spPr>
          <a:xfrm>
            <a:off x="2619756" y="5623560"/>
            <a:ext cx="754380" cy="384048"/>
          </a:xfrm>
          <a:prstGeom prst="roundRect">
            <a:avLst>
              <a:gd name="adj" fmla="val 47619"/>
            </a:avLst>
          </a:prstGeom>
          <a:solidFill>
            <a:srgbClr val="FFFFFF"/>
          </a:solidFill>
          <a:ln w="12700">
            <a:solidFill>
              <a:srgbClr val="1B4A8C"/>
            </a:solidFill>
            <a:prstDash val="solid"/>
          </a:ln>
        </p:spPr>
      </p:sp>
      <p:sp>
        <p:nvSpPr>
          <p:cNvPr id="41" name="Text 33"/>
          <p:cNvSpPr txBox="1"/>
          <p:nvPr/>
        </p:nvSpPr>
        <p:spPr>
          <a:xfrm>
            <a:off x="2619756" y="5623560"/>
            <a:ext cx="754380"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ICEYE</a:t>
            </a:r>
            <a:endParaRPr lang="en-US" sz="1200" dirty="0"/>
          </a:p>
        </p:txBody>
      </p:sp>
      <p:sp>
        <p:nvSpPr>
          <p:cNvPr id="42" name="Shape 34"/>
          <p:cNvSpPr/>
          <p:nvPr/>
        </p:nvSpPr>
        <p:spPr>
          <a:xfrm>
            <a:off x="3511296" y="5623560"/>
            <a:ext cx="754380" cy="384048"/>
          </a:xfrm>
          <a:prstGeom prst="roundRect">
            <a:avLst>
              <a:gd name="adj" fmla="val 47619"/>
            </a:avLst>
          </a:prstGeom>
          <a:solidFill>
            <a:srgbClr val="FFFFFF"/>
          </a:solidFill>
          <a:ln w="12700">
            <a:solidFill>
              <a:srgbClr val="1B4A8C"/>
            </a:solidFill>
            <a:prstDash val="solid"/>
          </a:ln>
        </p:spPr>
      </p:sp>
      <p:sp>
        <p:nvSpPr>
          <p:cNvPr id="43" name="Text 35"/>
          <p:cNvSpPr txBox="1"/>
          <p:nvPr/>
        </p:nvSpPr>
        <p:spPr>
          <a:xfrm>
            <a:off x="3511296" y="5623560"/>
            <a:ext cx="754380"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Maxar</a:t>
            </a:r>
            <a:endParaRPr lang="en-US" sz="1200" dirty="0"/>
          </a:p>
        </p:txBody>
      </p:sp>
      <p:sp>
        <p:nvSpPr>
          <p:cNvPr id="44" name="Shape 36"/>
          <p:cNvSpPr/>
          <p:nvPr/>
        </p:nvSpPr>
        <p:spPr>
          <a:xfrm>
            <a:off x="4402836" y="5623560"/>
            <a:ext cx="1138428" cy="384048"/>
          </a:xfrm>
          <a:prstGeom prst="roundRect">
            <a:avLst>
              <a:gd name="adj" fmla="val 47619"/>
            </a:avLst>
          </a:prstGeom>
          <a:solidFill>
            <a:srgbClr val="FFFFFF"/>
          </a:solidFill>
          <a:ln w="12700">
            <a:solidFill>
              <a:srgbClr val="1B4A8C"/>
            </a:solidFill>
            <a:prstDash val="solid"/>
          </a:ln>
        </p:spPr>
      </p:sp>
      <p:sp>
        <p:nvSpPr>
          <p:cNvPr id="45" name="Text 37"/>
          <p:cNvSpPr txBox="1"/>
          <p:nvPr/>
        </p:nvSpPr>
        <p:spPr>
          <a:xfrm>
            <a:off x="4402836" y="5623560"/>
            <a:ext cx="1138428"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OroraTech</a:t>
            </a:r>
            <a:endParaRPr lang="en-US" sz="1200" dirty="0"/>
          </a:p>
        </p:txBody>
      </p:sp>
      <p:sp>
        <p:nvSpPr>
          <p:cNvPr id="46" name="Shape 38"/>
          <p:cNvSpPr/>
          <p:nvPr/>
        </p:nvSpPr>
        <p:spPr>
          <a:xfrm>
            <a:off x="5678424" y="5623560"/>
            <a:ext cx="1330452" cy="384048"/>
          </a:xfrm>
          <a:prstGeom prst="roundRect">
            <a:avLst>
              <a:gd name="adj" fmla="val 47619"/>
            </a:avLst>
          </a:prstGeom>
          <a:solidFill>
            <a:srgbClr val="FFFFFF"/>
          </a:solidFill>
          <a:ln w="12700">
            <a:solidFill>
              <a:srgbClr val="1B4A8C"/>
            </a:solidFill>
            <a:prstDash val="solid"/>
          </a:ln>
        </p:spPr>
      </p:sp>
      <p:sp>
        <p:nvSpPr>
          <p:cNvPr id="47" name="Text 39"/>
          <p:cNvSpPr txBox="1"/>
          <p:nvPr/>
        </p:nvSpPr>
        <p:spPr>
          <a:xfrm>
            <a:off x="5678424" y="5623560"/>
            <a:ext cx="1330452"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PlanetScope</a:t>
            </a:r>
            <a:endParaRPr lang="en-US" sz="1200" dirty="0"/>
          </a:p>
        </p:txBody>
      </p:sp>
      <p:sp>
        <p:nvSpPr>
          <p:cNvPr id="48" name="Shape 40"/>
          <p:cNvSpPr/>
          <p:nvPr/>
        </p:nvSpPr>
        <p:spPr>
          <a:xfrm>
            <a:off x="7146036" y="5623560"/>
            <a:ext cx="850392" cy="384048"/>
          </a:xfrm>
          <a:prstGeom prst="roundRect">
            <a:avLst>
              <a:gd name="adj" fmla="val 47619"/>
            </a:avLst>
          </a:prstGeom>
          <a:solidFill>
            <a:srgbClr val="FFFFFF"/>
          </a:solidFill>
          <a:ln w="12700">
            <a:solidFill>
              <a:srgbClr val="1B4A8C"/>
            </a:solidFill>
            <a:prstDash val="solid"/>
          </a:ln>
        </p:spPr>
      </p:sp>
      <p:sp>
        <p:nvSpPr>
          <p:cNvPr id="49" name="Text 41"/>
          <p:cNvSpPr txBox="1"/>
          <p:nvPr/>
        </p:nvSpPr>
        <p:spPr>
          <a:xfrm>
            <a:off x="7146036" y="5623560"/>
            <a:ext cx="850392"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SkySat</a:t>
            </a:r>
            <a:endParaRPr lang="en-US" sz="1200" dirty="0"/>
          </a:p>
        </p:txBody>
      </p:sp>
      <p:sp>
        <p:nvSpPr>
          <p:cNvPr id="50" name="Shape 42"/>
          <p:cNvSpPr/>
          <p:nvPr/>
        </p:nvSpPr>
        <p:spPr>
          <a:xfrm>
            <a:off x="8133588" y="5623560"/>
            <a:ext cx="1042416" cy="384048"/>
          </a:xfrm>
          <a:prstGeom prst="roundRect">
            <a:avLst>
              <a:gd name="adj" fmla="val 47619"/>
            </a:avLst>
          </a:prstGeom>
          <a:solidFill>
            <a:srgbClr val="FFFFFF"/>
          </a:solidFill>
          <a:ln w="12700">
            <a:solidFill>
              <a:srgbClr val="1B4A8C"/>
            </a:solidFill>
            <a:prstDash val="solid"/>
          </a:ln>
        </p:spPr>
      </p:sp>
      <p:sp>
        <p:nvSpPr>
          <p:cNvPr id="51" name="Text 43"/>
          <p:cNvSpPr txBox="1"/>
          <p:nvPr/>
        </p:nvSpPr>
        <p:spPr>
          <a:xfrm>
            <a:off x="8133588" y="5623560"/>
            <a:ext cx="1042416" cy="384048"/>
          </a:xfrm>
          <a:prstGeom prst="rect">
            <a:avLst/>
          </a:prstGeom>
          <a:noFill/>
          <a:ln/>
        </p:spPr>
        <p:txBody>
          <a:bodyPr wrap="square" lIns="0" tIns="0" rIns="0" bIns="0" rtlCol="0" anchor="ctr"/>
          <a:lstStyle/>
          <a:p>
            <a:pPr algn="ctr" indent="0" marL="0">
              <a:buNone/>
            </a:pPr>
            <a:r>
              <a:rPr lang="en-US" sz="1200" dirty="0">
                <a:solidFill>
                  <a:srgbClr val="0B2A5B"/>
                </a:solidFill>
                <a:latin typeface="Calibri" pitchFamily="34" charset="0"/>
                <a:ea typeface="Calibri" pitchFamily="34" charset="-122"/>
                <a:cs typeface="Calibri" pitchFamily="34" charset="-120"/>
              </a:rPr>
              <a:t>Cadastre</a:t>
            </a:r>
            <a:endParaRPr lang="en-US" sz="1200" dirty="0"/>
          </a:p>
        </p:txBody>
      </p:sp>
      <p:pic>
        <p:nvPicPr>
          <p:cNvPr id="52" name="Image 6" descr="img/logo_hsc_navy.png">    </p:cNvPr>
          <p:cNvPicPr>
            <a:picLocks noChangeAspect="1"/>
          </p:cNvPicPr>
          <p:nvPr/>
        </p:nvPicPr>
        <p:blipFill>
          <a:blip r:embed="rId7"/>
          <a:stretch>
            <a:fillRect/>
          </a:stretch>
        </p:blipFill>
        <p:spPr>
          <a:xfrm>
            <a:off x="548640" y="6400800"/>
            <a:ext cx="869485" cy="219456"/>
          </a:xfrm>
          <a:prstGeom prst="rect">
            <a:avLst/>
          </a:prstGeom>
        </p:spPr>
      </p:pic>
      <p:sp>
        <p:nvSpPr>
          <p:cNvPr id="53" name="Shape 44"/>
          <p:cNvSpPr/>
          <p:nvPr/>
        </p:nvSpPr>
        <p:spPr>
          <a:xfrm>
            <a:off x="1582717" y="6382512"/>
            <a:ext cx="0" cy="256032"/>
          </a:xfrm>
          <a:prstGeom prst="line">
            <a:avLst/>
          </a:prstGeom>
          <a:noFill/>
          <a:ln w="9525">
            <a:solidFill>
              <a:srgbClr val="C3D1E4"/>
            </a:solidFill>
            <a:prstDash val="solid"/>
          </a:ln>
        </p:spPr>
      </p:sp>
      <p:pic>
        <p:nvPicPr>
          <p:cNvPr id="54" name="Image 7" descr="img/logo_get.png">    </p:cNvPr>
          <p:cNvPicPr>
            <a:picLocks noChangeAspect="1"/>
          </p:cNvPicPr>
          <p:nvPr/>
        </p:nvPicPr>
        <p:blipFill>
          <a:blip r:embed="rId8"/>
          <a:stretch>
            <a:fillRect/>
          </a:stretch>
        </p:blipFill>
        <p:spPr>
          <a:xfrm>
            <a:off x="1747309" y="6377940"/>
            <a:ext cx="924934" cy="265176"/>
          </a:xfrm>
          <a:prstGeom prst="rect">
            <a:avLst/>
          </a:prstGeom>
        </p:spPr>
      </p:pic>
      <p:sp>
        <p:nvSpPr>
          <p:cNvPr id="55" name="Text 45"/>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SUBSYSTEM 3 · AUTHENTICATION &amp; AUTHORIZATION</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One identity, fine-grained access</a:t>
            </a:r>
            <a:endParaRPr lang="en-US" sz="3000" dirty="0"/>
          </a:p>
        </p:txBody>
      </p:sp>
      <p:sp>
        <p:nvSpPr>
          <p:cNvPr id="4" name="Shape 2"/>
          <p:cNvSpPr/>
          <p:nvPr/>
        </p:nvSpPr>
        <p:spPr>
          <a:xfrm flipV="1">
            <a:off x="3063240" y="1554480"/>
            <a:ext cx="914" cy="1965960"/>
          </a:xfrm>
          <a:prstGeom prst="line">
            <a:avLst/>
          </a:prstGeom>
          <a:noFill/>
          <a:ln w="19050">
            <a:solidFill>
              <a:srgbClr val="C3D1E4"/>
            </a:solidFill>
            <a:prstDash val="solid"/>
          </a:ln>
        </p:spPr>
      </p:sp>
      <p:sp>
        <p:nvSpPr>
          <p:cNvPr id="5" name="Shape 3"/>
          <p:cNvSpPr/>
          <p:nvPr/>
        </p:nvSpPr>
        <p:spPr>
          <a:xfrm>
            <a:off x="2404872" y="1335024"/>
            <a:ext cx="1316736" cy="438912"/>
          </a:xfrm>
          <a:prstGeom prst="roundRect">
            <a:avLst>
              <a:gd name="adj" fmla="val 12500"/>
            </a:avLst>
          </a:prstGeom>
          <a:solidFill>
            <a:srgbClr val="FFFFFF"/>
          </a:solidFill>
          <a:ln w="12700">
            <a:solidFill>
              <a:srgbClr val="C3D1E4"/>
            </a:solidFill>
            <a:prstDash val="solid"/>
          </a:ln>
        </p:spPr>
      </p:sp>
      <p:sp>
        <p:nvSpPr>
          <p:cNvPr id="6" name="Text 4"/>
          <p:cNvSpPr txBox="1"/>
          <p:nvPr/>
        </p:nvSpPr>
        <p:spPr>
          <a:xfrm>
            <a:off x="2404872" y="1335024"/>
            <a:ext cx="1316736" cy="438912"/>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bpm-engine</a:t>
            </a:r>
            <a:endParaRPr lang="en-US" sz="1200" dirty="0"/>
          </a:p>
        </p:txBody>
      </p:sp>
      <p:sp>
        <p:nvSpPr>
          <p:cNvPr id="7" name="Shape 5"/>
          <p:cNvSpPr/>
          <p:nvPr/>
        </p:nvSpPr>
        <p:spPr>
          <a:xfrm flipV="1">
            <a:off x="3063240" y="2912925"/>
            <a:ext cx="1869739" cy="607515"/>
          </a:xfrm>
          <a:prstGeom prst="line">
            <a:avLst/>
          </a:prstGeom>
          <a:noFill/>
          <a:ln w="19050">
            <a:solidFill>
              <a:srgbClr val="C3D1E4"/>
            </a:solidFill>
            <a:prstDash val="solid"/>
          </a:ln>
        </p:spPr>
      </p:sp>
      <p:sp>
        <p:nvSpPr>
          <p:cNvPr id="8" name="Shape 6"/>
          <p:cNvSpPr/>
          <p:nvPr/>
        </p:nvSpPr>
        <p:spPr>
          <a:xfrm>
            <a:off x="4274611" y="2693469"/>
            <a:ext cx="1316736" cy="438912"/>
          </a:xfrm>
          <a:prstGeom prst="roundRect">
            <a:avLst>
              <a:gd name="adj" fmla="val 12500"/>
            </a:avLst>
          </a:prstGeom>
          <a:solidFill>
            <a:srgbClr val="FFFFFF"/>
          </a:solidFill>
          <a:ln w="12700">
            <a:solidFill>
              <a:srgbClr val="C3D1E4"/>
            </a:solidFill>
            <a:prstDash val="solid"/>
          </a:ln>
        </p:spPr>
      </p:sp>
      <p:sp>
        <p:nvSpPr>
          <p:cNvPr id="9" name="Text 7"/>
          <p:cNvSpPr txBox="1"/>
          <p:nvPr/>
        </p:nvSpPr>
        <p:spPr>
          <a:xfrm>
            <a:off x="4274611" y="2693469"/>
            <a:ext cx="1316736" cy="438912"/>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erm-core</a:t>
            </a:r>
            <a:endParaRPr lang="en-US" sz="1200" dirty="0"/>
          </a:p>
        </p:txBody>
      </p:sp>
      <p:sp>
        <p:nvSpPr>
          <p:cNvPr id="10" name="Shape 8"/>
          <p:cNvSpPr/>
          <p:nvPr/>
        </p:nvSpPr>
        <p:spPr>
          <a:xfrm>
            <a:off x="3063240" y="3520440"/>
            <a:ext cx="1155562" cy="1590495"/>
          </a:xfrm>
          <a:prstGeom prst="line">
            <a:avLst/>
          </a:prstGeom>
          <a:noFill/>
          <a:ln w="19050">
            <a:solidFill>
              <a:srgbClr val="C3D1E4"/>
            </a:solidFill>
            <a:prstDash val="solid"/>
          </a:ln>
        </p:spPr>
      </p:sp>
      <p:sp>
        <p:nvSpPr>
          <p:cNvPr id="11" name="Shape 9"/>
          <p:cNvSpPr/>
          <p:nvPr/>
        </p:nvSpPr>
        <p:spPr>
          <a:xfrm>
            <a:off x="3560434" y="4891479"/>
            <a:ext cx="1316736" cy="438912"/>
          </a:xfrm>
          <a:prstGeom prst="roundRect">
            <a:avLst>
              <a:gd name="adj" fmla="val 12500"/>
            </a:avLst>
          </a:prstGeom>
          <a:solidFill>
            <a:srgbClr val="FFFFFF"/>
          </a:solidFill>
          <a:ln w="12700">
            <a:solidFill>
              <a:srgbClr val="C3D1E4"/>
            </a:solidFill>
            <a:prstDash val="solid"/>
          </a:ln>
        </p:spPr>
      </p:sp>
      <p:sp>
        <p:nvSpPr>
          <p:cNvPr id="12" name="Text 10"/>
          <p:cNvSpPr txBox="1"/>
          <p:nvPr/>
        </p:nvSpPr>
        <p:spPr>
          <a:xfrm>
            <a:off x="3560434" y="4891479"/>
            <a:ext cx="1316736" cy="438912"/>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erm-chat</a:t>
            </a:r>
            <a:endParaRPr lang="en-US" sz="1200" dirty="0"/>
          </a:p>
        </p:txBody>
      </p:sp>
      <p:sp>
        <p:nvSpPr>
          <p:cNvPr id="13" name="Shape 11"/>
          <p:cNvSpPr/>
          <p:nvPr/>
        </p:nvSpPr>
        <p:spPr>
          <a:xfrm flipH="1">
            <a:off x="1907678" y="3520440"/>
            <a:ext cx="1155562" cy="1590495"/>
          </a:xfrm>
          <a:prstGeom prst="line">
            <a:avLst/>
          </a:prstGeom>
          <a:noFill/>
          <a:ln w="19050">
            <a:solidFill>
              <a:srgbClr val="C3D1E4"/>
            </a:solidFill>
            <a:prstDash val="solid"/>
          </a:ln>
        </p:spPr>
      </p:sp>
      <p:sp>
        <p:nvSpPr>
          <p:cNvPr id="14" name="Shape 12"/>
          <p:cNvSpPr/>
          <p:nvPr/>
        </p:nvSpPr>
        <p:spPr>
          <a:xfrm>
            <a:off x="1249310" y="4891479"/>
            <a:ext cx="1316736" cy="438912"/>
          </a:xfrm>
          <a:prstGeom prst="roundRect">
            <a:avLst>
              <a:gd name="adj" fmla="val 12500"/>
            </a:avLst>
          </a:prstGeom>
          <a:solidFill>
            <a:srgbClr val="FFFFFF"/>
          </a:solidFill>
          <a:ln w="12700">
            <a:solidFill>
              <a:srgbClr val="C3D1E4"/>
            </a:solidFill>
            <a:prstDash val="solid"/>
          </a:ln>
        </p:spPr>
      </p:sp>
      <p:sp>
        <p:nvSpPr>
          <p:cNvPr id="15" name="Text 13"/>
          <p:cNvSpPr txBox="1"/>
          <p:nvPr/>
        </p:nvSpPr>
        <p:spPr>
          <a:xfrm>
            <a:off x="1249310" y="4891479"/>
            <a:ext cx="1316736" cy="438912"/>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erm-storage</a:t>
            </a:r>
            <a:endParaRPr lang="en-US" sz="1200" dirty="0"/>
          </a:p>
        </p:txBody>
      </p:sp>
      <p:sp>
        <p:nvSpPr>
          <p:cNvPr id="16" name="Shape 14"/>
          <p:cNvSpPr/>
          <p:nvPr/>
        </p:nvSpPr>
        <p:spPr>
          <a:xfrm flipH="1" flipV="1">
            <a:off x="1193501" y="2912925"/>
            <a:ext cx="1869739" cy="607515"/>
          </a:xfrm>
          <a:prstGeom prst="line">
            <a:avLst/>
          </a:prstGeom>
          <a:noFill/>
          <a:ln w="19050">
            <a:solidFill>
              <a:srgbClr val="C3D1E4"/>
            </a:solidFill>
            <a:prstDash val="solid"/>
          </a:ln>
        </p:spPr>
      </p:sp>
      <p:sp>
        <p:nvSpPr>
          <p:cNvPr id="17" name="Shape 15"/>
          <p:cNvSpPr/>
          <p:nvPr/>
        </p:nvSpPr>
        <p:spPr>
          <a:xfrm>
            <a:off x="535133" y="2693469"/>
            <a:ext cx="1316736" cy="438912"/>
          </a:xfrm>
          <a:prstGeom prst="roundRect">
            <a:avLst>
              <a:gd name="adj" fmla="val 12500"/>
            </a:avLst>
          </a:prstGeom>
          <a:solidFill>
            <a:srgbClr val="FFFFFF"/>
          </a:solidFill>
          <a:ln w="12700">
            <a:solidFill>
              <a:srgbClr val="C3D1E4"/>
            </a:solidFill>
            <a:prstDash val="solid"/>
          </a:ln>
        </p:spPr>
      </p:sp>
      <p:sp>
        <p:nvSpPr>
          <p:cNvPr id="18" name="Text 16"/>
          <p:cNvSpPr txBox="1"/>
          <p:nvPr/>
        </p:nvSpPr>
        <p:spPr>
          <a:xfrm>
            <a:off x="535133" y="2693469"/>
            <a:ext cx="1316736" cy="438912"/>
          </a:xfrm>
          <a:prstGeom prst="rect">
            <a:avLst/>
          </a:prstGeom>
          <a:noFill/>
          <a:ln/>
        </p:spPr>
        <p:txBody>
          <a:bodyPr wrap="square" lIns="38100" tIns="38100" rIns="38100" bIns="38100" rtlCol="0" anchor="ctr"/>
          <a:lstStyle/>
          <a:p>
            <a:pPr algn="ctr" indent="0" marL="0">
              <a:buNone/>
            </a:pPr>
            <a:r>
              <a:rPr lang="en-US" sz="1200" dirty="0">
                <a:solidFill>
                  <a:srgbClr val="1F2937"/>
                </a:solidFill>
                <a:latin typeface="Calibri" pitchFamily="34" charset="0"/>
                <a:ea typeface="Calibri" pitchFamily="34" charset="-122"/>
                <a:cs typeface="Calibri" pitchFamily="34" charset="-120"/>
              </a:rPr>
              <a:t>harvester</a:t>
            </a:r>
            <a:endParaRPr lang="en-US" sz="1200" dirty="0"/>
          </a:p>
        </p:txBody>
      </p:sp>
      <p:sp>
        <p:nvSpPr>
          <p:cNvPr id="19" name="Shape 17"/>
          <p:cNvSpPr/>
          <p:nvPr/>
        </p:nvSpPr>
        <p:spPr>
          <a:xfrm>
            <a:off x="2103120" y="2560320"/>
            <a:ext cx="1920240" cy="1920240"/>
          </a:xfrm>
          <a:prstGeom prst="ellipse">
            <a:avLst/>
          </a:prstGeom>
          <a:solidFill>
            <a:srgbClr val="0B2A5B"/>
          </a:solidFill>
          <a:ln w="12700">
            <a:solidFill>
              <a:srgbClr val="0B2A5B"/>
            </a:solidFill>
            <a:prstDash val="solid"/>
          </a:ln>
        </p:spPr>
      </p:sp>
      <p:sp>
        <p:nvSpPr>
          <p:cNvPr id="20" name="Shape 18"/>
          <p:cNvSpPr/>
          <p:nvPr/>
        </p:nvSpPr>
        <p:spPr>
          <a:xfrm>
            <a:off x="2734056" y="2761488"/>
            <a:ext cx="658368" cy="658368"/>
          </a:xfrm>
          <a:prstGeom prst="ellipse">
            <a:avLst/>
          </a:prstGeom>
          <a:solidFill>
            <a:srgbClr val="FFFFFF"/>
          </a:solidFill>
          <a:ln w="12700">
            <a:solidFill>
              <a:srgbClr val="FFFFFF"/>
            </a:solidFill>
            <a:prstDash val="solid"/>
          </a:ln>
        </p:spPr>
      </p:sp>
      <p:pic>
        <p:nvPicPr>
          <p:cNvPr id="21" name="Image 0" descr="img/oss/keycloak.png">    </p:cNvPr>
          <p:cNvPicPr>
            <a:picLocks noChangeAspect="1"/>
          </p:cNvPicPr>
          <p:nvPr/>
        </p:nvPicPr>
        <p:blipFill>
          <a:blip r:embed="rId1"/>
          <a:stretch>
            <a:fillRect/>
          </a:stretch>
        </p:blipFill>
        <p:spPr>
          <a:xfrm>
            <a:off x="2839395" y="2866827"/>
            <a:ext cx="447690" cy="447690"/>
          </a:xfrm>
          <a:prstGeom prst="rect">
            <a:avLst/>
          </a:prstGeom>
        </p:spPr>
      </p:pic>
      <p:sp>
        <p:nvSpPr>
          <p:cNvPr id="22" name="Text 19"/>
          <p:cNvSpPr txBox="1"/>
          <p:nvPr/>
        </p:nvSpPr>
        <p:spPr>
          <a:xfrm>
            <a:off x="2103120" y="3429000"/>
            <a:ext cx="1920240" cy="73152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Keycloak 26</a:t>
            </a:r>
            <a:endParaRPr lang="en-US" sz="1500" dirty="0"/>
          </a:p>
          <a:p>
            <a:pPr algn="ctr" indent="0" marL="0">
              <a:buNone/>
            </a:pPr>
            <a:r>
              <a:rPr lang="en-US" sz="1200" dirty="0">
                <a:solidFill>
                  <a:srgbClr val="D5E1F0"/>
                </a:solidFill>
                <a:latin typeface="Calibri" pitchFamily="34" charset="0"/>
                <a:ea typeface="Calibri" pitchFamily="34" charset="-122"/>
                <a:cs typeface="Calibri" pitchFamily="34" charset="-120"/>
              </a:rPr>
              <a:t>realm “HSC”</a:t>
            </a:r>
            <a:endParaRPr lang="en-US" sz="1500" dirty="0"/>
          </a:p>
        </p:txBody>
      </p:sp>
      <p:sp>
        <p:nvSpPr>
          <p:cNvPr id="23" name="Shape 20"/>
          <p:cNvSpPr/>
          <p:nvPr/>
        </p:nvSpPr>
        <p:spPr>
          <a:xfrm>
            <a:off x="548640" y="5760720"/>
            <a:ext cx="2011680" cy="411480"/>
          </a:xfrm>
          <a:prstGeom prst="roundRect">
            <a:avLst>
              <a:gd name="adj" fmla="val 13333"/>
            </a:avLst>
          </a:prstGeom>
          <a:solidFill>
            <a:srgbClr val="FDEBD9"/>
          </a:solidFill>
          <a:ln w="12700">
            <a:solidFill>
              <a:srgbClr val="FDEBD9"/>
            </a:solidFill>
            <a:prstDash val="solid"/>
          </a:ln>
        </p:spPr>
      </p:sp>
      <p:sp>
        <p:nvSpPr>
          <p:cNvPr id="24" name="Text 21"/>
          <p:cNvSpPr txBox="1"/>
          <p:nvPr/>
        </p:nvSpPr>
        <p:spPr>
          <a:xfrm>
            <a:off x="548640" y="5760720"/>
            <a:ext cx="2011680" cy="411480"/>
          </a:xfrm>
          <a:prstGeom prst="rect">
            <a:avLst/>
          </a:prstGeom>
          <a:noFill/>
          <a:ln/>
        </p:spPr>
        <p:txBody>
          <a:bodyPr wrap="square" lIns="38100" tIns="38100" rIns="38100" bIns="38100" rtlCol="0" anchor="ctr"/>
          <a:lstStyle/>
          <a:p>
            <a:pPr algn="ctr" indent="0" marL="0">
              <a:buNone/>
            </a:pPr>
            <a:r>
              <a:rPr lang="en-US" sz="1200" b="1" dirty="0">
                <a:solidFill>
                  <a:srgbClr val="1F2937"/>
                </a:solidFill>
                <a:latin typeface="Calibri" pitchFamily="34" charset="0"/>
                <a:ea typeface="Calibri" pitchFamily="34" charset="-122"/>
                <a:cs typeface="Calibri" pitchFamily="34" charset="-120"/>
              </a:rPr>
              <a:t>TAXISnet</a:t>
            </a:r>
            <a:pPr algn="ctr" indent="0" marL="0">
              <a:buNone/>
            </a:pPr>
            <a:r>
              <a:rPr lang="en-US" sz="1200" dirty="0">
                <a:solidFill>
                  <a:srgbClr val="1F2937"/>
                </a:solidFill>
                <a:latin typeface="Calibri" pitchFamily="34" charset="0"/>
                <a:ea typeface="Calibri" pitchFamily="34" charset="-122"/>
                <a:cs typeface="Calibri" pitchFamily="34" charset="-120"/>
              </a:rPr>
              <a:t>  identity provider</a:t>
            </a:r>
            <a:endParaRPr lang="en-US" sz="1200" dirty="0"/>
          </a:p>
        </p:txBody>
      </p:sp>
      <p:sp>
        <p:nvSpPr>
          <p:cNvPr id="25" name="Text 22"/>
          <p:cNvSpPr txBox="1"/>
          <p:nvPr/>
        </p:nvSpPr>
        <p:spPr>
          <a:xfrm>
            <a:off x="2743200" y="5760720"/>
            <a:ext cx="3291840" cy="457200"/>
          </a:xfrm>
          <a:prstGeom prst="rect">
            <a:avLst/>
          </a:prstGeom>
          <a:noFill/>
          <a:ln/>
        </p:spPr>
        <p:txBody>
          <a:bodyPr wrap="square" lIns="0" tIns="0" rIns="0" bIns="0" rtlCol="0" anchor="ctr"/>
          <a:lstStyle/>
          <a:p>
            <a:pPr indent="0" marL="0">
              <a:buNone/>
            </a:pPr>
            <a:r>
              <a:rPr lang="en-US" sz="1050" i="1" dirty="0">
                <a:solidFill>
                  <a:srgbClr val="5B6B80"/>
                </a:solidFill>
                <a:latin typeface="Calibri" pitchFamily="34" charset="0"/>
                <a:ea typeface="Calibri" pitchFamily="34" charset="-122"/>
                <a:cs typeface="Calibri" pitchFamily="34" charset="-120"/>
              </a:rPr>
              <a:t>OIDC clients: authorization-code flow for web apps, client-credentials for backend services</a:t>
            </a:r>
            <a:endParaRPr lang="en-US" sz="1050" dirty="0"/>
          </a:p>
        </p:txBody>
      </p:sp>
      <p:sp>
        <p:nvSpPr>
          <p:cNvPr id="26" name="Shape 23"/>
          <p:cNvSpPr/>
          <p:nvPr/>
        </p:nvSpPr>
        <p:spPr>
          <a:xfrm>
            <a:off x="6492240" y="1600200"/>
            <a:ext cx="566928" cy="566928"/>
          </a:xfrm>
          <a:prstGeom prst="ellipse">
            <a:avLst/>
          </a:prstGeom>
          <a:solidFill>
            <a:srgbClr val="0B2A5B"/>
          </a:solidFill>
          <a:ln w="12700">
            <a:solidFill>
              <a:srgbClr val="0B2A5B"/>
            </a:solidFill>
            <a:prstDash val="solid"/>
          </a:ln>
        </p:spPr>
      </p:sp>
      <p:pic>
        <p:nvPicPr>
          <p:cNvPr id="27" name="Image 1" descr="preencoded.png">    </p:cNvPr>
          <p:cNvPicPr>
            <a:picLocks noChangeAspect="1"/>
          </p:cNvPicPr>
          <p:nvPr/>
        </p:nvPicPr>
        <p:blipFill>
          <a:blip r:embed="rId2"/>
          <a:stretch>
            <a:fillRect/>
          </a:stretch>
        </p:blipFill>
        <p:spPr>
          <a:xfrm>
            <a:off x="6639641" y="1747601"/>
            <a:ext cx="272125" cy="272125"/>
          </a:xfrm>
          <a:prstGeom prst="rect">
            <a:avLst/>
          </a:prstGeom>
        </p:spPr>
      </p:pic>
      <p:sp>
        <p:nvSpPr>
          <p:cNvPr id="28" name="Text 24"/>
          <p:cNvSpPr txBox="1"/>
          <p:nvPr/>
        </p:nvSpPr>
        <p:spPr>
          <a:xfrm>
            <a:off x="7223760" y="1554480"/>
            <a:ext cx="438912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Open protocols, single sign-on</a:t>
            </a:r>
            <a:endParaRPr lang="en-US" sz="1500" dirty="0"/>
          </a:p>
        </p:txBody>
      </p:sp>
      <p:sp>
        <p:nvSpPr>
          <p:cNvPr id="29" name="Text 25"/>
          <p:cNvSpPr txBox="1"/>
          <p:nvPr/>
        </p:nvSpPr>
        <p:spPr>
          <a:xfrm>
            <a:off x="7223760" y="1901952"/>
            <a:ext cx="4416552" cy="685800"/>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OAuth 2.0, OIDC and SAML 2.0, with local and global sign-out</a:t>
            </a:r>
            <a:endParaRPr lang="en-US" sz="1300" dirty="0"/>
          </a:p>
        </p:txBody>
      </p:sp>
      <p:sp>
        <p:nvSpPr>
          <p:cNvPr id="30" name="Shape 26"/>
          <p:cNvSpPr/>
          <p:nvPr/>
        </p:nvSpPr>
        <p:spPr>
          <a:xfrm>
            <a:off x="6492240" y="2743200"/>
            <a:ext cx="566928" cy="566928"/>
          </a:xfrm>
          <a:prstGeom prst="ellipse">
            <a:avLst/>
          </a:prstGeom>
          <a:solidFill>
            <a:srgbClr val="0B2A5B"/>
          </a:solidFill>
          <a:ln w="12700">
            <a:solidFill>
              <a:srgbClr val="0B2A5B"/>
            </a:solidFill>
            <a:prstDash val="solid"/>
          </a:ln>
        </p:spPr>
      </p:sp>
      <p:pic>
        <p:nvPicPr>
          <p:cNvPr id="31" name="Image 2" descr="preencoded.png">    </p:cNvPr>
          <p:cNvPicPr>
            <a:picLocks noChangeAspect="1"/>
          </p:cNvPicPr>
          <p:nvPr/>
        </p:nvPicPr>
        <p:blipFill>
          <a:blip r:embed="rId3"/>
          <a:stretch>
            <a:fillRect/>
          </a:stretch>
        </p:blipFill>
        <p:spPr>
          <a:xfrm>
            <a:off x="6639641" y="2890601"/>
            <a:ext cx="272125" cy="272125"/>
          </a:xfrm>
          <a:prstGeom prst="rect">
            <a:avLst/>
          </a:prstGeom>
        </p:spPr>
      </p:pic>
      <p:sp>
        <p:nvSpPr>
          <p:cNvPr id="32" name="Text 27"/>
          <p:cNvSpPr txBox="1"/>
          <p:nvPr/>
        </p:nvSpPr>
        <p:spPr>
          <a:xfrm>
            <a:off x="7223760" y="2697480"/>
            <a:ext cx="438912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Role-based access control</a:t>
            </a:r>
            <a:endParaRPr lang="en-US" sz="1500" dirty="0"/>
          </a:p>
        </p:txBody>
      </p:sp>
      <p:sp>
        <p:nvSpPr>
          <p:cNvPr id="33" name="Text 28"/>
          <p:cNvSpPr txBox="1"/>
          <p:nvPr/>
        </p:nvSpPr>
        <p:spPr>
          <a:xfrm>
            <a:off x="7223760" y="3044952"/>
            <a:ext cx="4416552" cy="685800"/>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Roles for users and service accounts; groups map to organisations</a:t>
            </a:r>
            <a:endParaRPr lang="en-US" sz="1300" dirty="0"/>
          </a:p>
        </p:txBody>
      </p:sp>
      <p:sp>
        <p:nvSpPr>
          <p:cNvPr id="34" name="Shape 29"/>
          <p:cNvSpPr/>
          <p:nvPr/>
        </p:nvSpPr>
        <p:spPr>
          <a:xfrm>
            <a:off x="6492240" y="3886200"/>
            <a:ext cx="566928" cy="566928"/>
          </a:xfrm>
          <a:prstGeom prst="ellipse">
            <a:avLst/>
          </a:prstGeom>
          <a:solidFill>
            <a:srgbClr val="0B2A5B"/>
          </a:solidFill>
          <a:ln w="12700">
            <a:solidFill>
              <a:srgbClr val="0B2A5B"/>
            </a:solidFill>
            <a:prstDash val="solid"/>
          </a:ln>
        </p:spPr>
      </p:sp>
      <p:pic>
        <p:nvPicPr>
          <p:cNvPr id="35" name="Image 3" descr="preencoded.png">    </p:cNvPr>
          <p:cNvPicPr>
            <a:picLocks noChangeAspect="1"/>
          </p:cNvPicPr>
          <p:nvPr/>
        </p:nvPicPr>
        <p:blipFill>
          <a:blip r:embed="rId4"/>
          <a:stretch>
            <a:fillRect/>
          </a:stretch>
        </p:blipFill>
        <p:spPr>
          <a:xfrm>
            <a:off x="6639641" y="4033601"/>
            <a:ext cx="272125" cy="272125"/>
          </a:xfrm>
          <a:prstGeom prst="rect">
            <a:avLst/>
          </a:prstGeom>
        </p:spPr>
      </p:pic>
      <p:sp>
        <p:nvSpPr>
          <p:cNvPr id="36" name="Text 30"/>
          <p:cNvSpPr txBox="1"/>
          <p:nvPr/>
        </p:nvSpPr>
        <p:spPr>
          <a:xfrm>
            <a:off x="7223760" y="3840480"/>
            <a:ext cx="438912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Verified onboarding</a:t>
            </a:r>
            <a:endParaRPr lang="en-US" sz="1500" dirty="0"/>
          </a:p>
        </p:txBody>
      </p:sp>
      <p:sp>
        <p:nvSpPr>
          <p:cNvPr id="37" name="Text 31"/>
          <p:cNvSpPr txBox="1"/>
          <p:nvPr/>
        </p:nvSpPr>
        <p:spPr>
          <a:xfrm>
            <a:off x="7223760" y="4187952"/>
            <a:ext cx="4416552" cy="685800"/>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New accounts stay inactive until an administrator verifies them; optional TOTP/HOTP 2FA</a:t>
            </a:r>
            <a:endParaRPr lang="en-US" sz="1300" dirty="0"/>
          </a:p>
        </p:txBody>
      </p:sp>
      <p:sp>
        <p:nvSpPr>
          <p:cNvPr id="38" name="Shape 32"/>
          <p:cNvSpPr/>
          <p:nvPr/>
        </p:nvSpPr>
        <p:spPr>
          <a:xfrm>
            <a:off x="6492240" y="5029200"/>
            <a:ext cx="566928" cy="566928"/>
          </a:xfrm>
          <a:prstGeom prst="ellipse">
            <a:avLst/>
          </a:prstGeom>
          <a:solidFill>
            <a:srgbClr val="0B2A5B"/>
          </a:solidFill>
          <a:ln w="12700">
            <a:solidFill>
              <a:srgbClr val="0B2A5B"/>
            </a:solidFill>
            <a:prstDash val="solid"/>
          </a:ln>
        </p:spPr>
      </p:sp>
      <p:pic>
        <p:nvPicPr>
          <p:cNvPr id="39" name="Image 4" descr="preencoded.png">    </p:cNvPr>
          <p:cNvPicPr>
            <a:picLocks noChangeAspect="1"/>
          </p:cNvPicPr>
          <p:nvPr/>
        </p:nvPicPr>
        <p:blipFill>
          <a:blip r:embed="rId5"/>
          <a:stretch>
            <a:fillRect/>
          </a:stretch>
        </p:blipFill>
        <p:spPr>
          <a:xfrm>
            <a:off x="6639641" y="5176601"/>
            <a:ext cx="272125" cy="272125"/>
          </a:xfrm>
          <a:prstGeom prst="rect">
            <a:avLst/>
          </a:prstGeom>
        </p:spPr>
      </p:pic>
      <p:sp>
        <p:nvSpPr>
          <p:cNvPr id="40" name="Text 33"/>
          <p:cNvSpPr txBox="1"/>
          <p:nvPr/>
        </p:nvSpPr>
        <p:spPr>
          <a:xfrm>
            <a:off x="7223760" y="4983480"/>
            <a:ext cx="4389120" cy="347472"/>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Public-sector login</a:t>
            </a:r>
            <a:endParaRPr lang="en-US" sz="1500" dirty="0"/>
          </a:p>
        </p:txBody>
      </p:sp>
      <p:sp>
        <p:nvSpPr>
          <p:cNvPr id="41" name="Text 34"/>
          <p:cNvSpPr txBox="1"/>
          <p:nvPr/>
        </p:nvSpPr>
        <p:spPr>
          <a:xfrm>
            <a:off x="7223760" y="5330952"/>
            <a:ext cx="4416552" cy="685800"/>
          </a:xfrm>
          <a:prstGeom prst="rect">
            <a:avLst/>
          </a:prstGeom>
          <a:noFill/>
          <a:ln/>
        </p:spPr>
        <p:txBody>
          <a:bodyPr wrap="square" lIns="0" tIns="0" rIns="0" bIns="0" rtlCol="0" anchor="t"/>
          <a:lstStyle/>
          <a:p>
            <a:pPr indent="0" marL="0">
              <a:buNone/>
            </a:pPr>
            <a:r>
              <a:rPr lang="en-US" sz="1300" dirty="0">
                <a:solidFill>
                  <a:srgbClr val="1F2937"/>
                </a:solidFill>
                <a:latin typeface="Calibri" pitchFamily="34" charset="0"/>
                <a:ea typeface="Calibri" pitchFamily="34" charset="-122"/>
                <a:cs typeface="Calibri" pitchFamily="34" charset="-120"/>
              </a:rPr>
              <a:t>Keycloak SPI extension brokers Public Administration credentials</a:t>
            </a:r>
            <a:endParaRPr lang="en-US" sz="1300" dirty="0"/>
          </a:p>
        </p:txBody>
      </p:sp>
      <p:sp>
        <p:nvSpPr>
          <p:cNvPr id="42" name="Text 35"/>
          <p:cNvSpPr txBox="1"/>
          <p:nvPr/>
        </p:nvSpPr>
        <p:spPr>
          <a:xfrm>
            <a:off x="6492240" y="5852160"/>
            <a:ext cx="5148072" cy="365760"/>
          </a:xfrm>
          <a:prstGeom prst="rect">
            <a:avLst/>
          </a:prstGeom>
          <a:noFill/>
          <a:ln/>
        </p:spPr>
        <p:txBody>
          <a:bodyPr wrap="square" lIns="0" tIns="0" rIns="0" bIns="0" rtlCol="0" anchor="ctr"/>
          <a:lstStyle/>
          <a:p>
            <a:pPr indent="0" marL="0">
              <a:buNone/>
            </a:pPr>
            <a:r>
              <a:rPr lang="en-US" sz="1150" b="1" dirty="0">
                <a:solidFill>
                  <a:srgbClr val="0B2A5B"/>
                </a:solidFill>
                <a:latin typeface="Calibri" pitchFamily="34" charset="0"/>
                <a:ea typeface="Calibri" pitchFamily="34" charset="-122"/>
                <a:cs typeface="Calibri" pitchFamily="34" charset="-120"/>
              </a:rPr>
              <a:t>Roles: Administrator · Head · Operator · Supervisor · Public bodies · Scientific community</a:t>
            </a:r>
            <a:endParaRPr lang="en-US" sz="1150" dirty="0"/>
          </a:p>
        </p:txBody>
      </p:sp>
      <p:pic>
        <p:nvPicPr>
          <p:cNvPr id="43" name="Image 5" descr="img/logo_hsc_navy.png">    </p:cNvPr>
          <p:cNvPicPr>
            <a:picLocks noChangeAspect="1"/>
          </p:cNvPicPr>
          <p:nvPr/>
        </p:nvPicPr>
        <p:blipFill>
          <a:blip r:embed="rId6"/>
          <a:stretch>
            <a:fillRect/>
          </a:stretch>
        </p:blipFill>
        <p:spPr>
          <a:xfrm>
            <a:off x="548640" y="6400800"/>
            <a:ext cx="869485" cy="219456"/>
          </a:xfrm>
          <a:prstGeom prst="rect">
            <a:avLst/>
          </a:prstGeom>
        </p:spPr>
      </p:pic>
      <p:sp>
        <p:nvSpPr>
          <p:cNvPr id="44" name="Shape 36"/>
          <p:cNvSpPr/>
          <p:nvPr/>
        </p:nvSpPr>
        <p:spPr>
          <a:xfrm>
            <a:off x="1582717" y="6382512"/>
            <a:ext cx="0" cy="256032"/>
          </a:xfrm>
          <a:prstGeom prst="line">
            <a:avLst/>
          </a:prstGeom>
          <a:noFill/>
          <a:ln w="9525">
            <a:solidFill>
              <a:srgbClr val="C3D1E4"/>
            </a:solidFill>
            <a:prstDash val="solid"/>
          </a:ln>
        </p:spPr>
      </p:sp>
      <p:pic>
        <p:nvPicPr>
          <p:cNvPr id="45" name="Image 6" descr="img/logo_get.png">    </p:cNvPr>
          <p:cNvPicPr>
            <a:picLocks noChangeAspect="1"/>
          </p:cNvPicPr>
          <p:nvPr/>
        </p:nvPicPr>
        <p:blipFill>
          <a:blip r:embed="rId7"/>
          <a:stretch>
            <a:fillRect/>
          </a:stretch>
        </p:blipFill>
        <p:spPr>
          <a:xfrm>
            <a:off x="1747309" y="6377940"/>
            <a:ext cx="924934" cy="265176"/>
          </a:xfrm>
          <a:prstGeom prst="rect">
            <a:avLst/>
          </a:prstGeom>
        </p:spPr>
      </p:pic>
      <p:sp>
        <p:nvSpPr>
          <p:cNvPr id="46" name="Text 37"/>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NATIONAL MICROSATELLITE PROGRAM</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Integration with the Axis-3 Governmental Hub</a:t>
            </a:r>
            <a:endParaRPr lang="en-US" sz="3000" dirty="0"/>
          </a:p>
        </p:txBody>
      </p:sp>
      <p:sp>
        <p:nvSpPr>
          <p:cNvPr id="4" name="Shape 2"/>
          <p:cNvSpPr/>
          <p:nvPr/>
        </p:nvSpPr>
        <p:spPr>
          <a:xfrm>
            <a:off x="548640" y="1463040"/>
            <a:ext cx="5410048" cy="868680"/>
          </a:xfrm>
          <a:prstGeom prst="roundRect">
            <a:avLst>
              <a:gd name="adj" fmla="val 8421"/>
            </a:avLst>
          </a:prstGeom>
          <a:solidFill>
            <a:srgbClr val="EAF0F8"/>
          </a:solidFill>
          <a:ln w="12700">
            <a:solidFill>
              <a:srgbClr val="EAF0F8"/>
            </a:solidFill>
            <a:prstDash val="solid"/>
          </a:ln>
        </p:spPr>
      </p:sp>
      <p:sp>
        <p:nvSpPr>
          <p:cNvPr id="5" name="Shape 3"/>
          <p:cNvSpPr/>
          <p:nvPr/>
        </p:nvSpPr>
        <p:spPr>
          <a:xfrm>
            <a:off x="731520" y="1645920"/>
            <a:ext cx="502920" cy="502920"/>
          </a:xfrm>
          <a:prstGeom prst="ellipse">
            <a:avLst/>
          </a:prstGeom>
          <a:solidFill>
            <a:srgbClr val="FFFFFF"/>
          </a:solidFill>
          <a:ln w="12700">
            <a:solidFill>
              <a:srgbClr val="FFFFFF"/>
            </a:solidFill>
            <a:prstDash val="solid"/>
          </a:ln>
        </p:spPr>
      </p:sp>
      <p:pic>
        <p:nvPicPr>
          <p:cNvPr id="6" name="Image 0" descr="img/oss/keycloak.png">    </p:cNvPr>
          <p:cNvPicPr>
            <a:picLocks noChangeAspect="1"/>
          </p:cNvPicPr>
          <p:nvPr/>
        </p:nvPicPr>
        <p:blipFill>
          <a:blip r:embed="rId1"/>
          <a:stretch>
            <a:fillRect/>
          </a:stretch>
        </p:blipFill>
        <p:spPr>
          <a:xfrm>
            <a:off x="811987" y="1726387"/>
            <a:ext cx="341986" cy="341986"/>
          </a:xfrm>
          <a:prstGeom prst="rect">
            <a:avLst/>
          </a:prstGeom>
        </p:spPr>
      </p:pic>
      <p:sp>
        <p:nvSpPr>
          <p:cNvPr id="7" name="Text 4"/>
          <p:cNvSpPr txBox="1"/>
          <p:nvPr/>
        </p:nvSpPr>
        <p:spPr>
          <a:xfrm>
            <a:off x="1261872" y="1645920"/>
            <a:ext cx="365760" cy="502920"/>
          </a:xfrm>
          <a:prstGeom prst="rect">
            <a:avLst/>
          </a:prstGeom>
          <a:noFill/>
          <a:ln/>
        </p:spPr>
        <p:txBody>
          <a:bodyPr wrap="square" lIns="0" tIns="0" rIns="0" bIns="0" rtlCol="0" anchor="ctr"/>
          <a:lstStyle/>
          <a:p>
            <a:pPr algn="ctr" indent="0" marL="0">
              <a:buNone/>
            </a:pPr>
            <a:r>
              <a:rPr lang="en-US" sz="2000" b="1" dirty="0">
                <a:solidFill>
                  <a:srgbClr val="F28C28"/>
                </a:solidFill>
                <a:latin typeface="Calibri" pitchFamily="34" charset="0"/>
                <a:ea typeface="Calibri" pitchFamily="34" charset="-122"/>
                <a:cs typeface="Calibri" pitchFamily="34" charset="-120"/>
              </a:rPr>
              <a:t>↔</a:t>
            </a:r>
            <a:endParaRPr lang="en-US" sz="2000" dirty="0"/>
          </a:p>
        </p:txBody>
      </p:sp>
      <p:sp>
        <p:nvSpPr>
          <p:cNvPr id="8" name="Shape 5"/>
          <p:cNvSpPr/>
          <p:nvPr/>
        </p:nvSpPr>
        <p:spPr>
          <a:xfrm>
            <a:off x="1645920" y="1645920"/>
            <a:ext cx="502920" cy="502920"/>
          </a:xfrm>
          <a:prstGeom prst="ellipse">
            <a:avLst/>
          </a:prstGeom>
          <a:solidFill>
            <a:srgbClr val="FFFFFF"/>
          </a:solidFill>
          <a:ln w="12700">
            <a:solidFill>
              <a:srgbClr val="FFFFFF"/>
            </a:solidFill>
            <a:prstDash val="solid"/>
          </a:ln>
        </p:spPr>
      </p:sp>
      <p:pic>
        <p:nvPicPr>
          <p:cNvPr id="9" name="Image 1" descr="img/oss/keycloak.png">    </p:cNvPr>
          <p:cNvPicPr>
            <a:picLocks noChangeAspect="1"/>
          </p:cNvPicPr>
          <p:nvPr/>
        </p:nvPicPr>
        <p:blipFill>
          <a:blip r:embed="rId2"/>
          <a:stretch>
            <a:fillRect/>
          </a:stretch>
        </p:blipFill>
        <p:spPr>
          <a:xfrm>
            <a:off x="1726387" y="1726387"/>
            <a:ext cx="341986" cy="341986"/>
          </a:xfrm>
          <a:prstGeom prst="rect">
            <a:avLst/>
          </a:prstGeom>
        </p:spPr>
      </p:pic>
      <p:sp>
        <p:nvSpPr>
          <p:cNvPr id="10" name="Text 6"/>
          <p:cNvSpPr txBox="1"/>
          <p:nvPr/>
        </p:nvSpPr>
        <p:spPr>
          <a:xfrm>
            <a:off x="2331720" y="1463040"/>
            <a:ext cx="3489808" cy="868680"/>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1  User federation</a:t>
            </a:r>
            <a:endParaRPr lang="en-US" sz="1500" dirty="0"/>
          </a:p>
          <a:p>
            <a:pPr indent="0" marL="0">
              <a:buNone/>
            </a:pPr>
            <a:r>
              <a:rPr lang="en-US" sz="1250" dirty="0">
                <a:solidFill>
                  <a:srgbClr val="1F2937"/>
                </a:solidFill>
                <a:latin typeface="Calibri" pitchFamily="34" charset="0"/>
                <a:ea typeface="Calibri" pitchFamily="34" charset="-122"/>
                <a:cs typeface="Calibri" pitchFamily="34" charset="-120"/>
              </a:rPr>
              <a:t>between the two platforms’ Keycloak identity servers</a:t>
            </a:r>
            <a:endParaRPr lang="en-US" sz="1500" dirty="0"/>
          </a:p>
        </p:txBody>
      </p:sp>
      <p:sp>
        <p:nvSpPr>
          <p:cNvPr id="11" name="Shape 7"/>
          <p:cNvSpPr/>
          <p:nvPr/>
        </p:nvSpPr>
        <p:spPr>
          <a:xfrm>
            <a:off x="6233008" y="1463040"/>
            <a:ext cx="5410048" cy="868680"/>
          </a:xfrm>
          <a:prstGeom prst="roundRect">
            <a:avLst>
              <a:gd name="adj" fmla="val 8421"/>
            </a:avLst>
          </a:prstGeom>
          <a:solidFill>
            <a:srgbClr val="EAF0F8"/>
          </a:solidFill>
          <a:ln w="12700">
            <a:solidFill>
              <a:srgbClr val="EAF0F8"/>
            </a:solidFill>
            <a:prstDash val="solid"/>
          </a:ln>
        </p:spPr>
      </p:sp>
      <p:sp>
        <p:nvSpPr>
          <p:cNvPr id="12" name="Shape 8"/>
          <p:cNvSpPr/>
          <p:nvPr/>
        </p:nvSpPr>
        <p:spPr>
          <a:xfrm>
            <a:off x="6415888" y="1645920"/>
            <a:ext cx="502920" cy="502920"/>
          </a:xfrm>
          <a:prstGeom prst="ellipse">
            <a:avLst/>
          </a:prstGeom>
          <a:solidFill>
            <a:srgbClr val="0B2A5B"/>
          </a:solidFill>
          <a:ln w="12700">
            <a:solidFill>
              <a:srgbClr val="0B2A5B"/>
            </a:solidFill>
            <a:prstDash val="solid"/>
          </a:ln>
        </p:spPr>
      </p:sp>
      <p:pic>
        <p:nvPicPr>
          <p:cNvPr id="13" name="Image 2" descr="preencoded.png">    </p:cNvPr>
          <p:cNvPicPr>
            <a:picLocks noChangeAspect="1"/>
          </p:cNvPicPr>
          <p:nvPr/>
        </p:nvPicPr>
        <p:blipFill>
          <a:blip r:embed="rId3"/>
          <a:stretch>
            <a:fillRect/>
          </a:stretch>
        </p:blipFill>
        <p:spPr>
          <a:xfrm>
            <a:off x="6546647" y="1776679"/>
            <a:ext cx="241402" cy="241402"/>
          </a:xfrm>
          <a:prstGeom prst="rect">
            <a:avLst/>
          </a:prstGeom>
        </p:spPr>
      </p:pic>
      <p:sp>
        <p:nvSpPr>
          <p:cNvPr id="14" name="Text 9"/>
          <p:cNvSpPr txBox="1"/>
          <p:nvPr/>
        </p:nvSpPr>
        <p:spPr>
          <a:xfrm>
            <a:off x="7101688" y="1463040"/>
            <a:ext cx="4129888" cy="868680"/>
          </a:xfrm>
          <a:prstGeom prst="rect">
            <a:avLst/>
          </a:prstGeom>
          <a:noFill/>
          <a:ln/>
        </p:spPr>
        <p:txBody>
          <a:bodyPr wrap="square" lIns="0" tIns="0" rIns="0" bIns="0" rtlCol="0" anchor="ctr"/>
          <a:lstStyle/>
          <a:p>
            <a:pPr indent="0" marL="0">
              <a:buNone/>
            </a:pPr>
            <a:r>
              <a:rPr lang="en-US" sz="1500" b="1" dirty="0">
                <a:solidFill>
                  <a:srgbClr val="0B2A5B"/>
                </a:solidFill>
                <a:latin typeface="Calibri" pitchFamily="34" charset="0"/>
                <a:ea typeface="Calibri" pitchFamily="34" charset="-122"/>
                <a:cs typeface="Calibri" pitchFamily="34" charset="-120"/>
              </a:rPr>
              <a:t>2  Coordinated order management</a:t>
            </a:r>
            <a:endParaRPr lang="en-US" sz="1500" dirty="0"/>
          </a:p>
          <a:p>
            <a:pPr indent="0" marL="0">
              <a:buNone/>
            </a:pPr>
            <a:r>
              <a:rPr lang="en-US" sz="1250" dirty="0">
                <a:solidFill>
                  <a:srgbClr val="1F2937"/>
                </a:solidFill>
                <a:latin typeface="Calibri" pitchFamily="34" charset="0"/>
                <a:ea typeface="Calibri" pitchFamily="34" charset="-122"/>
                <a:cs typeface="Calibri" pitchFamily="34" charset="-120"/>
              </a:rPr>
              <a:t>through a dedicated integration API</a:t>
            </a:r>
            <a:endParaRPr lang="en-US" sz="1500" dirty="0"/>
          </a:p>
        </p:txBody>
      </p:sp>
      <p:sp>
        <p:nvSpPr>
          <p:cNvPr id="15" name="Shape 10"/>
          <p:cNvSpPr/>
          <p:nvPr/>
        </p:nvSpPr>
        <p:spPr>
          <a:xfrm>
            <a:off x="548640" y="2560320"/>
            <a:ext cx="11094415" cy="1188720"/>
          </a:xfrm>
          <a:prstGeom prst="roundRect">
            <a:avLst>
              <a:gd name="adj" fmla="val 4615"/>
            </a:avLst>
          </a:prstGeom>
          <a:solidFill>
            <a:srgbClr val="EAF0F8"/>
          </a:solidFill>
          <a:ln w="12700">
            <a:solidFill>
              <a:srgbClr val="EAF0F8"/>
            </a:solidFill>
            <a:prstDash val="solid"/>
          </a:ln>
        </p:spPr>
      </p:sp>
      <p:sp>
        <p:nvSpPr>
          <p:cNvPr id="16" name="Shape 11"/>
          <p:cNvSpPr/>
          <p:nvPr/>
        </p:nvSpPr>
        <p:spPr>
          <a:xfrm>
            <a:off x="548640" y="2560320"/>
            <a:ext cx="1417320" cy="1188720"/>
          </a:xfrm>
          <a:prstGeom prst="roundRect">
            <a:avLst>
              <a:gd name="adj" fmla="val 4615"/>
            </a:avLst>
          </a:prstGeom>
          <a:solidFill>
            <a:srgbClr val="1B4A8C"/>
          </a:solidFill>
          <a:ln w="12700">
            <a:solidFill>
              <a:srgbClr val="1B4A8C"/>
            </a:solidFill>
            <a:prstDash val="solid"/>
          </a:ln>
        </p:spPr>
      </p:sp>
      <p:sp>
        <p:nvSpPr>
          <p:cNvPr id="17" name="Text 12"/>
          <p:cNvSpPr txBox="1"/>
          <p:nvPr/>
        </p:nvSpPr>
        <p:spPr>
          <a:xfrm>
            <a:off x="640080" y="2560320"/>
            <a:ext cx="1234440" cy="1188720"/>
          </a:xfrm>
          <a:prstGeom prst="rect">
            <a:avLst/>
          </a:prstGeom>
          <a:noFill/>
          <a:ln/>
        </p:spPr>
        <p:txBody>
          <a:bodyPr wrap="square" lIns="0" tIns="0" rIns="0" bIns="0" rtlCol="0" anchor="ctr"/>
          <a:lstStyle/>
          <a:p>
            <a:pPr algn="ctr" indent="0" marL="0">
              <a:buNone/>
            </a:pPr>
            <a:r>
              <a:rPr lang="en-US" sz="1350" b="1" dirty="0">
                <a:solidFill>
                  <a:srgbClr val="FFFFFF"/>
                </a:solidFill>
                <a:latin typeface="Calibri" pitchFamily="34" charset="0"/>
                <a:ea typeface="Calibri" pitchFamily="34" charset="-122"/>
                <a:cs typeface="Calibri" pitchFamily="34" charset="-120"/>
              </a:rPr>
              <a:t>Axis-3 Governmental Hub</a:t>
            </a:r>
            <a:endParaRPr lang="en-US" sz="1350" dirty="0"/>
          </a:p>
        </p:txBody>
      </p:sp>
      <p:sp>
        <p:nvSpPr>
          <p:cNvPr id="18" name="Shape 13"/>
          <p:cNvSpPr/>
          <p:nvPr/>
        </p:nvSpPr>
        <p:spPr>
          <a:xfrm>
            <a:off x="548640" y="4526280"/>
            <a:ext cx="11094415" cy="1188720"/>
          </a:xfrm>
          <a:prstGeom prst="roundRect">
            <a:avLst>
              <a:gd name="adj" fmla="val 4615"/>
            </a:avLst>
          </a:prstGeom>
          <a:solidFill>
            <a:srgbClr val="EAF0F8"/>
          </a:solidFill>
          <a:ln w="12700">
            <a:solidFill>
              <a:srgbClr val="EAF0F8"/>
            </a:solidFill>
            <a:prstDash val="solid"/>
          </a:ln>
        </p:spPr>
      </p:sp>
      <p:sp>
        <p:nvSpPr>
          <p:cNvPr id="19" name="Shape 14"/>
          <p:cNvSpPr/>
          <p:nvPr/>
        </p:nvSpPr>
        <p:spPr>
          <a:xfrm>
            <a:off x="548640" y="4526280"/>
            <a:ext cx="1417320" cy="1188720"/>
          </a:xfrm>
          <a:prstGeom prst="roundRect">
            <a:avLst>
              <a:gd name="adj" fmla="val 4615"/>
            </a:avLst>
          </a:prstGeom>
          <a:solidFill>
            <a:srgbClr val="0B2A5B"/>
          </a:solidFill>
          <a:ln w="12700">
            <a:solidFill>
              <a:srgbClr val="0B2A5B"/>
            </a:solidFill>
            <a:prstDash val="solid"/>
          </a:ln>
        </p:spPr>
      </p:sp>
      <p:sp>
        <p:nvSpPr>
          <p:cNvPr id="20" name="Text 15"/>
          <p:cNvSpPr txBox="1"/>
          <p:nvPr/>
        </p:nvSpPr>
        <p:spPr>
          <a:xfrm>
            <a:off x="640080" y="4526280"/>
            <a:ext cx="1234440" cy="1188720"/>
          </a:xfrm>
          <a:prstGeom prst="rect">
            <a:avLst/>
          </a:prstGeom>
          <a:noFill/>
          <a:ln/>
        </p:spPr>
        <p:txBody>
          <a:bodyPr wrap="square" lIns="0" tIns="0" rIns="0" bIns="0" rtlCol="0" anchor="ctr"/>
          <a:lstStyle/>
          <a:p>
            <a:pPr algn="ctr" indent="0" marL="0">
              <a:buNone/>
            </a:pPr>
            <a:r>
              <a:rPr lang="en-US" sz="1350" b="1" dirty="0">
                <a:solidFill>
                  <a:srgbClr val="FFFFFF"/>
                </a:solidFill>
                <a:latin typeface="Calibri" pitchFamily="34" charset="0"/>
                <a:ea typeface="Calibri" pitchFamily="34" charset="-122"/>
                <a:cs typeface="Calibri" pitchFamily="34" charset="-120"/>
              </a:rPr>
              <a:t>HSC’s DataHub</a:t>
            </a:r>
            <a:endParaRPr lang="en-US" sz="1350" dirty="0"/>
          </a:p>
        </p:txBody>
      </p:sp>
      <p:sp>
        <p:nvSpPr>
          <p:cNvPr id="21" name="Shape 16"/>
          <p:cNvSpPr/>
          <p:nvPr/>
        </p:nvSpPr>
        <p:spPr>
          <a:xfrm>
            <a:off x="2167128" y="2651760"/>
            <a:ext cx="1461973" cy="1005840"/>
          </a:xfrm>
          <a:prstGeom prst="roundRect">
            <a:avLst>
              <a:gd name="adj" fmla="val 5455"/>
            </a:avLst>
          </a:prstGeom>
          <a:solidFill>
            <a:srgbClr val="FFFFFF"/>
          </a:solidFill>
          <a:ln w="12700">
            <a:solidFill>
              <a:srgbClr val="C3D1E4"/>
            </a:solidFill>
            <a:prstDash val="solid"/>
          </a:ln>
        </p:spPr>
      </p:sp>
      <p:sp>
        <p:nvSpPr>
          <p:cNvPr id="22" name="Shape 17"/>
          <p:cNvSpPr/>
          <p:nvPr/>
        </p:nvSpPr>
        <p:spPr>
          <a:xfrm>
            <a:off x="2240280" y="2724912"/>
            <a:ext cx="292608" cy="292608"/>
          </a:xfrm>
          <a:prstGeom prst="ellipse">
            <a:avLst/>
          </a:prstGeom>
          <a:solidFill>
            <a:srgbClr val="F28C28"/>
          </a:solidFill>
          <a:ln w="12700">
            <a:solidFill>
              <a:srgbClr val="F28C28"/>
            </a:solidFill>
            <a:prstDash val="solid"/>
          </a:ln>
        </p:spPr>
      </p:sp>
      <p:sp>
        <p:nvSpPr>
          <p:cNvPr id="23" name="Text 18"/>
          <p:cNvSpPr txBox="1"/>
          <p:nvPr/>
        </p:nvSpPr>
        <p:spPr>
          <a:xfrm>
            <a:off x="2240280" y="272491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19"/>
          <p:cNvSpPr txBox="1"/>
          <p:nvPr/>
        </p:nvSpPr>
        <p:spPr>
          <a:xfrm>
            <a:off x="2240280" y="3054096"/>
            <a:ext cx="1333957" cy="548640"/>
          </a:xfrm>
          <a:prstGeom prst="rect">
            <a:avLst/>
          </a:prstGeom>
          <a:noFill/>
          <a:ln/>
        </p:spPr>
        <p:txBody>
          <a:bodyPr wrap="square" lIns="0" tIns="0" rIns="0" bIns="0" rtlCol="0" anchor="t"/>
          <a:lstStyle/>
          <a:p>
            <a:pPr indent="0" marL="0">
              <a:buNone/>
            </a:pPr>
            <a:r>
              <a:rPr lang="en-US" sz="1100" dirty="0">
                <a:solidFill>
                  <a:srgbClr val="1F2937"/>
                </a:solidFill>
                <a:latin typeface="Calibri" pitchFamily="34" charset="0"/>
                <a:ea typeface="Calibri" pitchFamily="34" charset="-122"/>
                <a:cs typeface="Calibri" pitchFamily="34" charset="-120"/>
              </a:rPr>
              <a:t>Service run (e.g. flood delineation) builds a data manifest</a:t>
            </a:r>
            <a:endParaRPr lang="en-US" sz="1100" dirty="0"/>
          </a:p>
        </p:txBody>
      </p:sp>
      <p:sp>
        <p:nvSpPr>
          <p:cNvPr id="25" name="Shape 20"/>
          <p:cNvSpPr/>
          <p:nvPr/>
        </p:nvSpPr>
        <p:spPr>
          <a:xfrm>
            <a:off x="3757117" y="4617720"/>
            <a:ext cx="1461973" cy="1005840"/>
          </a:xfrm>
          <a:prstGeom prst="roundRect">
            <a:avLst>
              <a:gd name="adj" fmla="val 5455"/>
            </a:avLst>
          </a:prstGeom>
          <a:solidFill>
            <a:srgbClr val="FFFFFF"/>
          </a:solidFill>
          <a:ln w="12700">
            <a:solidFill>
              <a:srgbClr val="C3D1E4"/>
            </a:solidFill>
            <a:prstDash val="solid"/>
          </a:ln>
        </p:spPr>
      </p:sp>
      <p:sp>
        <p:nvSpPr>
          <p:cNvPr id="26" name="Shape 21"/>
          <p:cNvSpPr/>
          <p:nvPr/>
        </p:nvSpPr>
        <p:spPr>
          <a:xfrm>
            <a:off x="3830269" y="4690872"/>
            <a:ext cx="292608" cy="292608"/>
          </a:xfrm>
          <a:prstGeom prst="ellipse">
            <a:avLst/>
          </a:prstGeom>
          <a:solidFill>
            <a:srgbClr val="F28C28"/>
          </a:solidFill>
          <a:ln w="12700">
            <a:solidFill>
              <a:srgbClr val="F28C28"/>
            </a:solidFill>
            <a:prstDash val="solid"/>
          </a:ln>
        </p:spPr>
      </p:sp>
      <p:sp>
        <p:nvSpPr>
          <p:cNvPr id="27" name="Text 22"/>
          <p:cNvSpPr txBox="1"/>
          <p:nvPr/>
        </p:nvSpPr>
        <p:spPr>
          <a:xfrm>
            <a:off x="3830269" y="469087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8" name="Text 23"/>
          <p:cNvSpPr txBox="1"/>
          <p:nvPr/>
        </p:nvSpPr>
        <p:spPr>
          <a:xfrm>
            <a:off x="3830269" y="5020056"/>
            <a:ext cx="1333957" cy="548640"/>
          </a:xfrm>
          <a:prstGeom prst="rect">
            <a:avLst/>
          </a:prstGeom>
          <a:noFill/>
          <a:ln/>
        </p:spPr>
        <p:txBody>
          <a:bodyPr wrap="square" lIns="0" tIns="0" rIns="0" bIns="0" rtlCol="0" anchor="t"/>
          <a:lstStyle/>
          <a:p>
            <a:pPr indent="0" marL="0">
              <a:buNone/>
            </a:pPr>
            <a:r>
              <a:rPr lang="en-US" sz="1100" dirty="0">
                <a:solidFill>
                  <a:srgbClr val="1F2937"/>
                </a:solidFill>
                <a:latin typeface="Calibri" pitchFamily="34" charset="0"/>
                <a:ea typeface="Calibri" pitchFamily="34" charset="-122"/>
                <a:cs typeface="Calibri" pitchFamily="34" charset="-120"/>
              </a:rPr>
              <a:t>Tasking request arrives; order created</a:t>
            </a:r>
            <a:endParaRPr lang="en-US" sz="1100" dirty="0"/>
          </a:p>
        </p:txBody>
      </p:sp>
      <p:sp>
        <p:nvSpPr>
          <p:cNvPr id="29" name="Shape 24"/>
          <p:cNvSpPr/>
          <p:nvPr/>
        </p:nvSpPr>
        <p:spPr>
          <a:xfrm>
            <a:off x="5347106" y="4617720"/>
            <a:ext cx="1461973" cy="1005840"/>
          </a:xfrm>
          <a:prstGeom prst="roundRect">
            <a:avLst>
              <a:gd name="adj" fmla="val 5455"/>
            </a:avLst>
          </a:prstGeom>
          <a:solidFill>
            <a:srgbClr val="FFFFFF"/>
          </a:solidFill>
          <a:ln w="12700">
            <a:solidFill>
              <a:srgbClr val="C3D1E4"/>
            </a:solidFill>
            <a:prstDash val="solid"/>
          </a:ln>
        </p:spPr>
      </p:sp>
      <p:sp>
        <p:nvSpPr>
          <p:cNvPr id="30" name="Shape 25"/>
          <p:cNvSpPr/>
          <p:nvPr/>
        </p:nvSpPr>
        <p:spPr>
          <a:xfrm>
            <a:off x="5420258" y="4690872"/>
            <a:ext cx="292608" cy="292608"/>
          </a:xfrm>
          <a:prstGeom prst="ellipse">
            <a:avLst/>
          </a:prstGeom>
          <a:solidFill>
            <a:srgbClr val="F28C28"/>
          </a:solidFill>
          <a:ln w="12700">
            <a:solidFill>
              <a:srgbClr val="F28C28"/>
            </a:solidFill>
            <a:prstDash val="solid"/>
          </a:ln>
        </p:spPr>
      </p:sp>
      <p:sp>
        <p:nvSpPr>
          <p:cNvPr id="31" name="Text 26"/>
          <p:cNvSpPr txBox="1"/>
          <p:nvPr/>
        </p:nvSpPr>
        <p:spPr>
          <a:xfrm>
            <a:off x="5420258" y="469087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2" name="Text 27"/>
          <p:cNvSpPr txBox="1"/>
          <p:nvPr/>
        </p:nvSpPr>
        <p:spPr>
          <a:xfrm>
            <a:off x="5420258" y="5020056"/>
            <a:ext cx="1333957" cy="548640"/>
          </a:xfrm>
          <a:prstGeom prst="rect">
            <a:avLst/>
          </a:prstGeom>
          <a:noFill/>
          <a:ln/>
        </p:spPr>
        <p:txBody>
          <a:bodyPr wrap="square" lIns="0" tIns="0" rIns="0" bIns="0" rtlCol="0" anchor="t"/>
          <a:lstStyle/>
          <a:p>
            <a:pPr indent="0" marL="0">
              <a:buNone/>
            </a:pPr>
            <a:r>
              <a:rPr lang="en-US" sz="1100" dirty="0">
                <a:solidFill>
                  <a:srgbClr val="1F2937"/>
                </a:solidFill>
                <a:latin typeface="Calibri" pitchFamily="34" charset="0"/>
                <a:ea typeface="Calibri" pitchFamily="34" charset="-122"/>
                <a:cs typeface="Calibri" pitchFamily="34" charset="-120"/>
              </a:rPr>
              <a:t>Order workflow runs as usual</a:t>
            </a:r>
            <a:endParaRPr lang="en-US" sz="1100" dirty="0"/>
          </a:p>
        </p:txBody>
      </p:sp>
      <p:sp>
        <p:nvSpPr>
          <p:cNvPr id="33" name="Shape 28"/>
          <p:cNvSpPr/>
          <p:nvPr/>
        </p:nvSpPr>
        <p:spPr>
          <a:xfrm>
            <a:off x="5347106" y="2651760"/>
            <a:ext cx="1461973" cy="1005840"/>
          </a:xfrm>
          <a:prstGeom prst="roundRect">
            <a:avLst>
              <a:gd name="adj" fmla="val 5455"/>
            </a:avLst>
          </a:prstGeom>
          <a:solidFill>
            <a:srgbClr val="FFFFFF"/>
          </a:solidFill>
          <a:ln w="12700">
            <a:solidFill>
              <a:srgbClr val="C3D1E4"/>
            </a:solidFill>
            <a:prstDash val="solid"/>
          </a:ln>
        </p:spPr>
      </p:sp>
      <p:sp>
        <p:nvSpPr>
          <p:cNvPr id="34" name="Text 29"/>
          <p:cNvSpPr txBox="1"/>
          <p:nvPr/>
        </p:nvSpPr>
        <p:spPr>
          <a:xfrm>
            <a:off x="5420258" y="2743200"/>
            <a:ext cx="1333957" cy="822960"/>
          </a:xfrm>
          <a:prstGeom prst="rect">
            <a:avLst/>
          </a:prstGeom>
          <a:noFill/>
          <a:ln/>
        </p:spPr>
        <p:txBody>
          <a:bodyPr wrap="square" lIns="0" tIns="0" rIns="0" bIns="0" rtlCol="0" anchor="ctr"/>
          <a:lstStyle/>
          <a:p>
            <a:pPr indent="0" marL="0">
              <a:buNone/>
            </a:pPr>
            <a:r>
              <a:rPr lang="en-US" sz="1100" i="1" dirty="0">
                <a:solidFill>
                  <a:srgbClr val="5B6B80"/>
                </a:solidFill>
                <a:latin typeface="Calibri" pitchFamily="34" charset="0"/>
                <a:ea typeface="Calibri" pitchFamily="34" charset="-122"/>
                <a:cs typeface="Calibri" pitchFamily="34" charset="-120"/>
              </a:rPr>
              <a:t>Follows the order’s progress</a:t>
            </a:r>
            <a:endParaRPr lang="en-US" sz="1100" dirty="0"/>
          </a:p>
        </p:txBody>
      </p:sp>
      <p:sp>
        <p:nvSpPr>
          <p:cNvPr id="35" name="Shape 30"/>
          <p:cNvSpPr/>
          <p:nvPr/>
        </p:nvSpPr>
        <p:spPr>
          <a:xfrm>
            <a:off x="6937096" y="4617720"/>
            <a:ext cx="1461973" cy="1005840"/>
          </a:xfrm>
          <a:prstGeom prst="roundRect">
            <a:avLst>
              <a:gd name="adj" fmla="val 5455"/>
            </a:avLst>
          </a:prstGeom>
          <a:solidFill>
            <a:srgbClr val="FFFFFF"/>
          </a:solidFill>
          <a:ln w="12700">
            <a:solidFill>
              <a:srgbClr val="C3D1E4"/>
            </a:solidFill>
            <a:prstDash val="solid"/>
          </a:ln>
        </p:spPr>
      </p:sp>
      <p:sp>
        <p:nvSpPr>
          <p:cNvPr id="36" name="Shape 31"/>
          <p:cNvSpPr/>
          <p:nvPr/>
        </p:nvSpPr>
        <p:spPr>
          <a:xfrm>
            <a:off x="7010248" y="4690872"/>
            <a:ext cx="292608" cy="292608"/>
          </a:xfrm>
          <a:prstGeom prst="ellipse">
            <a:avLst/>
          </a:prstGeom>
          <a:solidFill>
            <a:srgbClr val="F28C28"/>
          </a:solidFill>
          <a:ln w="12700">
            <a:solidFill>
              <a:srgbClr val="F28C28"/>
            </a:solidFill>
            <a:prstDash val="solid"/>
          </a:ln>
        </p:spPr>
      </p:sp>
      <p:sp>
        <p:nvSpPr>
          <p:cNvPr id="37" name="Text 32"/>
          <p:cNvSpPr txBox="1"/>
          <p:nvPr/>
        </p:nvSpPr>
        <p:spPr>
          <a:xfrm>
            <a:off x="7010248" y="469087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8" name="Text 33"/>
          <p:cNvSpPr txBox="1"/>
          <p:nvPr/>
        </p:nvSpPr>
        <p:spPr>
          <a:xfrm>
            <a:off x="7010248" y="5020056"/>
            <a:ext cx="1333957" cy="548640"/>
          </a:xfrm>
          <a:prstGeom prst="rect">
            <a:avLst/>
          </a:prstGeom>
          <a:noFill/>
          <a:ln/>
        </p:spPr>
        <p:txBody>
          <a:bodyPr wrap="square" lIns="0" tIns="0" rIns="0" bIns="0" rtlCol="0" anchor="t"/>
          <a:lstStyle/>
          <a:p>
            <a:pPr indent="0" marL="0">
              <a:buNone/>
            </a:pPr>
            <a:r>
              <a:rPr lang="en-US" sz="1100" dirty="0">
                <a:solidFill>
                  <a:srgbClr val="1F2937"/>
                </a:solidFill>
                <a:latin typeface="Calibri" pitchFamily="34" charset="0"/>
                <a:ea typeface="Calibri" pitchFamily="34" charset="-122"/>
                <a:cs typeface="Calibri" pitchFamily="34" charset="-120"/>
              </a:rPr>
              <a:t>Order data received from the provider</a:t>
            </a:r>
            <a:endParaRPr lang="en-US" sz="1100" dirty="0"/>
          </a:p>
        </p:txBody>
      </p:sp>
      <p:sp>
        <p:nvSpPr>
          <p:cNvPr id="39" name="Shape 34"/>
          <p:cNvSpPr/>
          <p:nvPr/>
        </p:nvSpPr>
        <p:spPr>
          <a:xfrm>
            <a:off x="8527085" y="2651760"/>
            <a:ext cx="1461973" cy="1005840"/>
          </a:xfrm>
          <a:prstGeom prst="roundRect">
            <a:avLst>
              <a:gd name="adj" fmla="val 5455"/>
            </a:avLst>
          </a:prstGeom>
          <a:solidFill>
            <a:srgbClr val="FFFFFF"/>
          </a:solidFill>
          <a:ln w="12700">
            <a:solidFill>
              <a:srgbClr val="C3D1E4"/>
            </a:solidFill>
            <a:prstDash val="solid"/>
          </a:ln>
        </p:spPr>
      </p:sp>
      <p:sp>
        <p:nvSpPr>
          <p:cNvPr id="40" name="Shape 35"/>
          <p:cNvSpPr/>
          <p:nvPr/>
        </p:nvSpPr>
        <p:spPr>
          <a:xfrm>
            <a:off x="8600237" y="2724912"/>
            <a:ext cx="292608" cy="292608"/>
          </a:xfrm>
          <a:prstGeom prst="ellipse">
            <a:avLst/>
          </a:prstGeom>
          <a:solidFill>
            <a:srgbClr val="F28C28"/>
          </a:solidFill>
          <a:ln w="12700">
            <a:solidFill>
              <a:srgbClr val="F28C28"/>
            </a:solidFill>
            <a:prstDash val="solid"/>
          </a:ln>
        </p:spPr>
      </p:sp>
      <p:sp>
        <p:nvSpPr>
          <p:cNvPr id="41" name="Text 36"/>
          <p:cNvSpPr txBox="1"/>
          <p:nvPr/>
        </p:nvSpPr>
        <p:spPr>
          <a:xfrm>
            <a:off x="8600237" y="272491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42" name="Text 37"/>
          <p:cNvSpPr txBox="1"/>
          <p:nvPr/>
        </p:nvSpPr>
        <p:spPr>
          <a:xfrm>
            <a:off x="8600237" y="3054096"/>
            <a:ext cx="1333957" cy="548640"/>
          </a:xfrm>
          <a:prstGeom prst="rect">
            <a:avLst/>
          </a:prstGeom>
          <a:noFill/>
          <a:ln/>
        </p:spPr>
        <p:txBody>
          <a:bodyPr wrap="square" lIns="0" tIns="0" rIns="0" bIns="0" rtlCol="0" anchor="t"/>
          <a:lstStyle/>
          <a:p>
            <a:pPr indent="0" marL="0">
              <a:buNone/>
            </a:pPr>
            <a:r>
              <a:rPr lang="en-US" sz="1100" dirty="0">
                <a:solidFill>
                  <a:srgbClr val="1F2937"/>
                </a:solidFill>
                <a:latin typeface="Calibri" pitchFamily="34" charset="0"/>
                <a:ea typeface="Calibri" pitchFamily="34" charset="-122"/>
                <a:cs typeface="Calibri" pitchFamily="34" charset="-120"/>
              </a:rPr>
              <a:t>Harvests the delivered data</a:t>
            </a:r>
            <a:endParaRPr lang="en-US" sz="1100" dirty="0"/>
          </a:p>
        </p:txBody>
      </p:sp>
      <p:sp>
        <p:nvSpPr>
          <p:cNvPr id="43" name="Shape 38"/>
          <p:cNvSpPr/>
          <p:nvPr/>
        </p:nvSpPr>
        <p:spPr>
          <a:xfrm>
            <a:off x="10117074" y="4617720"/>
            <a:ext cx="1461973" cy="1005840"/>
          </a:xfrm>
          <a:prstGeom prst="roundRect">
            <a:avLst>
              <a:gd name="adj" fmla="val 5455"/>
            </a:avLst>
          </a:prstGeom>
          <a:solidFill>
            <a:srgbClr val="FFFFFF"/>
          </a:solidFill>
          <a:ln w="12700">
            <a:solidFill>
              <a:srgbClr val="C3D1E4"/>
            </a:solidFill>
            <a:prstDash val="solid"/>
          </a:ln>
        </p:spPr>
      </p:sp>
      <p:sp>
        <p:nvSpPr>
          <p:cNvPr id="44" name="Shape 39"/>
          <p:cNvSpPr/>
          <p:nvPr/>
        </p:nvSpPr>
        <p:spPr>
          <a:xfrm>
            <a:off x="10190226" y="4690872"/>
            <a:ext cx="292608" cy="292608"/>
          </a:xfrm>
          <a:prstGeom prst="ellipse">
            <a:avLst/>
          </a:prstGeom>
          <a:solidFill>
            <a:srgbClr val="F28C28"/>
          </a:solidFill>
          <a:ln w="12700">
            <a:solidFill>
              <a:srgbClr val="F28C28"/>
            </a:solidFill>
            <a:prstDash val="solid"/>
          </a:ln>
        </p:spPr>
      </p:sp>
      <p:sp>
        <p:nvSpPr>
          <p:cNvPr id="45" name="Text 40"/>
          <p:cNvSpPr txBox="1"/>
          <p:nvPr/>
        </p:nvSpPr>
        <p:spPr>
          <a:xfrm>
            <a:off x="10190226" y="469087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6</a:t>
            </a:r>
            <a:endParaRPr lang="en-US" sz="1100" dirty="0"/>
          </a:p>
        </p:txBody>
      </p:sp>
      <p:sp>
        <p:nvSpPr>
          <p:cNvPr id="46" name="Text 41"/>
          <p:cNvSpPr txBox="1"/>
          <p:nvPr/>
        </p:nvSpPr>
        <p:spPr>
          <a:xfrm>
            <a:off x="10190226" y="5020056"/>
            <a:ext cx="1333957" cy="548640"/>
          </a:xfrm>
          <a:prstGeom prst="rect">
            <a:avLst/>
          </a:prstGeom>
          <a:noFill/>
          <a:ln/>
        </p:spPr>
        <p:txBody>
          <a:bodyPr wrap="square" lIns="0" tIns="0" rIns="0" bIns="0" rtlCol="0" anchor="t"/>
          <a:lstStyle/>
          <a:p>
            <a:pPr indent="0" marL="0">
              <a:buNone/>
            </a:pPr>
            <a:r>
              <a:rPr lang="en-US" sz="1100" dirty="0">
                <a:solidFill>
                  <a:srgbClr val="1F2937"/>
                </a:solidFill>
                <a:latin typeface="Calibri" pitchFamily="34" charset="0"/>
                <a:ea typeface="Calibri" pitchFamily="34" charset="-122"/>
                <a:cs typeface="Calibri" pitchFamily="34" charset="-120"/>
              </a:rPr>
              <a:t>Harvest reported complete; order closes</a:t>
            </a:r>
            <a:endParaRPr lang="en-US" sz="1100" dirty="0"/>
          </a:p>
        </p:txBody>
      </p:sp>
      <p:sp>
        <p:nvSpPr>
          <p:cNvPr id="47" name="Shape 42"/>
          <p:cNvSpPr/>
          <p:nvPr/>
        </p:nvSpPr>
        <p:spPr>
          <a:xfrm>
            <a:off x="3080995" y="3657600"/>
            <a:ext cx="1224229" cy="960120"/>
          </a:xfrm>
          <a:prstGeom prst="line">
            <a:avLst/>
          </a:prstGeom>
          <a:noFill/>
          <a:ln w="19050">
            <a:solidFill>
              <a:srgbClr val="F28C28"/>
            </a:solidFill>
            <a:prstDash val="solid"/>
            <a:tailEnd type="triangle"/>
          </a:ln>
        </p:spPr>
      </p:sp>
      <p:sp>
        <p:nvSpPr>
          <p:cNvPr id="48" name="Text 43"/>
          <p:cNvSpPr txBox="1"/>
          <p:nvPr/>
        </p:nvSpPr>
        <p:spPr>
          <a:xfrm>
            <a:off x="3747973" y="3845052"/>
            <a:ext cx="1463040" cy="274320"/>
          </a:xfrm>
          <a:prstGeom prst="rect">
            <a:avLst/>
          </a:prstGeom>
          <a:noFill/>
          <a:ln/>
        </p:spPr>
        <p:txBody>
          <a:bodyPr wrap="square" lIns="0" tIns="0" rIns="0" bIns="0" rtlCol="0" anchor="b"/>
          <a:lstStyle/>
          <a:p>
            <a:pPr algn="l" indent="0" marL="0">
              <a:buNone/>
            </a:pPr>
            <a:r>
              <a:rPr lang="en-US" sz="1100" b="1" dirty="0">
                <a:solidFill>
                  <a:srgbClr val="0B2A5B"/>
                </a:solidFill>
                <a:latin typeface="Calibri" pitchFamily="34" charset="0"/>
                <a:ea typeface="Calibri" pitchFamily="34" charset="-122"/>
                <a:cs typeface="Calibri" pitchFamily="34" charset="-120"/>
              </a:rPr>
              <a:t>tasking request</a:t>
            </a:r>
            <a:endParaRPr lang="en-US" sz="1100" dirty="0"/>
          </a:p>
        </p:txBody>
      </p:sp>
      <p:sp>
        <p:nvSpPr>
          <p:cNvPr id="49" name="Shape 44"/>
          <p:cNvSpPr/>
          <p:nvPr/>
        </p:nvSpPr>
        <p:spPr>
          <a:xfrm flipV="1">
            <a:off x="6078093" y="3657600"/>
            <a:ext cx="914" cy="960120"/>
          </a:xfrm>
          <a:prstGeom prst="line">
            <a:avLst/>
          </a:prstGeom>
          <a:noFill/>
          <a:ln w="19050">
            <a:solidFill>
              <a:srgbClr val="1B4A8C"/>
            </a:solidFill>
            <a:prstDash val="solid"/>
            <a:tailEnd type="triangle"/>
          </a:ln>
        </p:spPr>
      </p:sp>
      <p:sp>
        <p:nvSpPr>
          <p:cNvPr id="50" name="Text 45"/>
          <p:cNvSpPr txBox="1"/>
          <p:nvPr/>
        </p:nvSpPr>
        <p:spPr>
          <a:xfrm>
            <a:off x="6132957" y="3845052"/>
            <a:ext cx="1463040" cy="274320"/>
          </a:xfrm>
          <a:prstGeom prst="rect">
            <a:avLst/>
          </a:prstGeom>
          <a:noFill/>
          <a:ln/>
        </p:spPr>
        <p:txBody>
          <a:bodyPr wrap="square" lIns="0" tIns="0" rIns="0" bIns="0" rtlCol="0" anchor="b"/>
          <a:lstStyle/>
          <a:p>
            <a:pPr algn="l" indent="0" marL="0">
              <a:buNone/>
            </a:pPr>
            <a:r>
              <a:rPr lang="en-US" sz="1100" b="1" dirty="0">
                <a:solidFill>
                  <a:srgbClr val="0B2A5B"/>
                </a:solidFill>
                <a:latin typeface="Calibri" pitchFamily="34" charset="0"/>
                <a:ea typeface="Calibri" pitchFamily="34" charset="-122"/>
                <a:cs typeface="Calibri" pitchFamily="34" charset="-120"/>
              </a:rPr>
              <a:t>status updates</a:t>
            </a:r>
            <a:endParaRPr lang="en-US" sz="1100" dirty="0"/>
          </a:p>
        </p:txBody>
      </p:sp>
      <p:sp>
        <p:nvSpPr>
          <p:cNvPr id="51" name="Shape 46"/>
          <p:cNvSpPr/>
          <p:nvPr/>
        </p:nvSpPr>
        <p:spPr>
          <a:xfrm flipV="1">
            <a:off x="7850962" y="3657600"/>
            <a:ext cx="1224229" cy="960120"/>
          </a:xfrm>
          <a:prstGeom prst="line">
            <a:avLst/>
          </a:prstGeom>
          <a:noFill/>
          <a:ln w="19050">
            <a:solidFill>
              <a:srgbClr val="F28C28"/>
            </a:solidFill>
            <a:prstDash val="solid"/>
            <a:tailEnd type="triangle"/>
          </a:ln>
        </p:spPr>
      </p:sp>
      <p:sp>
        <p:nvSpPr>
          <p:cNvPr id="52" name="Text 47"/>
          <p:cNvSpPr txBox="1"/>
          <p:nvPr/>
        </p:nvSpPr>
        <p:spPr>
          <a:xfrm>
            <a:off x="6945173" y="3845052"/>
            <a:ext cx="1463040" cy="274320"/>
          </a:xfrm>
          <a:prstGeom prst="rect">
            <a:avLst/>
          </a:prstGeom>
          <a:noFill/>
          <a:ln/>
        </p:spPr>
        <p:txBody>
          <a:bodyPr wrap="square" lIns="0" tIns="0" rIns="0" bIns="0" rtlCol="0" anchor="b"/>
          <a:lstStyle/>
          <a:p>
            <a:pPr algn="r" indent="0" marL="0">
              <a:buNone/>
            </a:pPr>
            <a:r>
              <a:rPr lang="en-US" sz="1100" b="1" dirty="0">
                <a:solidFill>
                  <a:srgbClr val="0B2A5B"/>
                </a:solidFill>
                <a:latin typeface="Calibri" pitchFamily="34" charset="0"/>
                <a:ea typeface="Calibri" pitchFamily="34" charset="-122"/>
                <a:cs typeface="Calibri" pitchFamily="34" charset="-120"/>
              </a:rPr>
              <a:t>start harvesting</a:t>
            </a:r>
            <a:endParaRPr lang="en-US" sz="1100" dirty="0"/>
          </a:p>
        </p:txBody>
      </p:sp>
      <p:sp>
        <p:nvSpPr>
          <p:cNvPr id="53" name="Shape 48"/>
          <p:cNvSpPr/>
          <p:nvPr/>
        </p:nvSpPr>
        <p:spPr>
          <a:xfrm>
            <a:off x="9440951" y="3657600"/>
            <a:ext cx="1224229" cy="960120"/>
          </a:xfrm>
          <a:prstGeom prst="line">
            <a:avLst/>
          </a:prstGeom>
          <a:noFill/>
          <a:ln w="19050">
            <a:solidFill>
              <a:srgbClr val="1B4A8C"/>
            </a:solidFill>
            <a:prstDash val="solid"/>
            <a:tailEnd type="triangle"/>
          </a:ln>
        </p:spPr>
      </p:sp>
      <p:sp>
        <p:nvSpPr>
          <p:cNvPr id="54" name="Text 49"/>
          <p:cNvSpPr txBox="1"/>
          <p:nvPr/>
        </p:nvSpPr>
        <p:spPr>
          <a:xfrm>
            <a:off x="10107930" y="3845052"/>
            <a:ext cx="1463040" cy="274320"/>
          </a:xfrm>
          <a:prstGeom prst="rect">
            <a:avLst/>
          </a:prstGeom>
          <a:noFill/>
          <a:ln/>
        </p:spPr>
        <p:txBody>
          <a:bodyPr wrap="square" lIns="0" tIns="0" rIns="0" bIns="0" rtlCol="0" anchor="b"/>
          <a:lstStyle/>
          <a:p>
            <a:pPr algn="l" indent="0" marL="0">
              <a:buNone/>
            </a:pPr>
            <a:r>
              <a:rPr lang="en-US" sz="1100" b="1" dirty="0">
                <a:solidFill>
                  <a:srgbClr val="0B2A5B"/>
                </a:solidFill>
                <a:latin typeface="Calibri" pitchFamily="34" charset="0"/>
                <a:ea typeface="Calibri" pitchFamily="34" charset="-122"/>
                <a:cs typeface="Calibri" pitchFamily="34" charset="-120"/>
              </a:rPr>
              <a:t>harvest complete</a:t>
            </a:r>
            <a:endParaRPr lang="en-US" sz="1100" dirty="0"/>
          </a:p>
        </p:txBody>
      </p:sp>
      <p:sp>
        <p:nvSpPr>
          <p:cNvPr id="55" name="Text 50"/>
          <p:cNvSpPr txBox="1"/>
          <p:nvPr/>
        </p:nvSpPr>
        <p:spPr>
          <a:xfrm>
            <a:off x="548640" y="5870448"/>
            <a:ext cx="11094415" cy="329184"/>
          </a:xfrm>
          <a:prstGeom prst="rect">
            <a:avLst/>
          </a:prstGeom>
          <a:noFill/>
          <a:ln/>
        </p:spPr>
        <p:txBody>
          <a:bodyPr wrap="square" lIns="0" tIns="0" rIns="0" bIns="0" rtlCol="0" anchor="ctr"/>
          <a:lstStyle/>
          <a:p>
            <a:pPr indent="0" marL="0">
              <a:buNone/>
            </a:pPr>
            <a:r>
              <a:rPr lang="en-US" sz="1200" i="1" dirty="0">
                <a:solidFill>
                  <a:srgbClr val="5B6B80"/>
                </a:solidFill>
                <a:latin typeface="Calibri" pitchFamily="34" charset="0"/>
                <a:ea typeface="Calibri" pitchFamily="34" charset="-122"/>
                <a:cs typeface="Calibri" pitchFamily="34" charset="-120"/>
              </a:rPr>
              <a:t>All messages travel over the integration API. The two platforms’ STAC catalogues are not yet integrated.</a:t>
            </a:r>
            <a:endParaRPr lang="en-US" sz="1200" dirty="0"/>
          </a:p>
        </p:txBody>
      </p:sp>
      <p:pic>
        <p:nvPicPr>
          <p:cNvPr id="56" name="Image 3" descr="img/logo_hsc_navy.png">    </p:cNvPr>
          <p:cNvPicPr>
            <a:picLocks noChangeAspect="1"/>
          </p:cNvPicPr>
          <p:nvPr/>
        </p:nvPicPr>
        <p:blipFill>
          <a:blip r:embed="rId4"/>
          <a:stretch>
            <a:fillRect/>
          </a:stretch>
        </p:blipFill>
        <p:spPr>
          <a:xfrm>
            <a:off x="548640" y="6400800"/>
            <a:ext cx="869485" cy="219456"/>
          </a:xfrm>
          <a:prstGeom prst="rect">
            <a:avLst/>
          </a:prstGeom>
        </p:spPr>
      </p:pic>
      <p:sp>
        <p:nvSpPr>
          <p:cNvPr id="57" name="Shape 51"/>
          <p:cNvSpPr/>
          <p:nvPr/>
        </p:nvSpPr>
        <p:spPr>
          <a:xfrm>
            <a:off x="1582717" y="6382512"/>
            <a:ext cx="0" cy="256032"/>
          </a:xfrm>
          <a:prstGeom prst="line">
            <a:avLst/>
          </a:prstGeom>
          <a:noFill/>
          <a:ln w="9525">
            <a:solidFill>
              <a:srgbClr val="C3D1E4"/>
            </a:solidFill>
            <a:prstDash val="solid"/>
          </a:ln>
        </p:spPr>
      </p:sp>
      <p:pic>
        <p:nvPicPr>
          <p:cNvPr id="58" name="Image 4" descr="img/logo_get.png">    </p:cNvPr>
          <p:cNvPicPr>
            <a:picLocks noChangeAspect="1"/>
          </p:cNvPicPr>
          <p:nvPr/>
        </p:nvPicPr>
        <p:blipFill>
          <a:blip r:embed="rId5"/>
          <a:stretch>
            <a:fillRect/>
          </a:stretch>
        </p:blipFill>
        <p:spPr>
          <a:xfrm>
            <a:off x="1747309" y="6377940"/>
            <a:ext cx="924934" cy="265176"/>
          </a:xfrm>
          <a:prstGeom prst="rect">
            <a:avLst/>
          </a:prstGeom>
        </p:spPr>
      </p:pic>
      <p:sp>
        <p:nvSpPr>
          <p:cNvPr id="59" name="Text 52"/>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INFRASTRUCTURE</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Cloud-native operations on the DAEDALUS HPC</a:t>
            </a:r>
            <a:endParaRPr lang="en-US" sz="3000" dirty="0"/>
          </a:p>
        </p:txBody>
      </p:sp>
      <p:sp>
        <p:nvSpPr>
          <p:cNvPr id="4" name="Shape 2"/>
          <p:cNvSpPr/>
          <p:nvPr/>
        </p:nvSpPr>
        <p:spPr>
          <a:xfrm>
            <a:off x="548640" y="1508760"/>
            <a:ext cx="3515258" cy="1325880"/>
          </a:xfrm>
          <a:prstGeom prst="roundRect">
            <a:avLst>
              <a:gd name="adj" fmla="val 5517"/>
            </a:avLst>
          </a:prstGeom>
          <a:solidFill>
            <a:srgbClr val="0B2A5B"/>
          </a:solidFill>
          <a:ln w="12700">
            <a:solidFill>
              <a:srgbClr val="0B2A5B"/>
            </a:solidFill>
            <a:prstDash val="solid"/>
          </a:ln>
        </p:spPr>
      </p:sp>
      <p:sp>
        <p:nvSpPr>
          <p:cNvPr id="5" name="Text 3"/>
          <p:cNvSpPr txBox="1"/>
          <p:nvPr/>
        </p:nvSpPr>
        <p:spPr>
          <a:xfrm>
            <a:off x="777240" y="1572768"/>
            <a:ext cx="3149498" cy="68580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100%</a:t>
            </a:r>
            <a:endParaRPr lang="en-US" sz="3600" dirty="0"/>
          </a:p>
        </p:txBody>
      </p:sp>
      <p:sp>
        <p:nvSpPr>
          <p:cNvPr id="6" name="Text 4"/>
          <p:cNvSpPr txBox="1"/>
          <p:nvPr/>
        </p:nvSpPr>
        <p:spPr>
          <a:xfrm>
            <a:off x="777240" y="2258568"/>
            <a:ext cx="3149498" cy="50292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of configuration versioned in Git</a:t>
            </a:r>
            <a:endParaRPr lang="en-US" sz="1350" dirty="0"/>
          </a:p>
        </p:txBody>
      </p:sp>
      <p:sp>
        <p:nvSpPr>
          <p:cNvPr id="7" name="Shape 5"/>
          <p:cNvSpPr/>
          <p:nvPr/>
        </p:nvSpPr>
        <p:spPr>
          <a:xfrm>
            <a:off x="4338218" y="1508760"/>
            <a:ext cx="3515258" cy="1325880"/>
          </a:xfrm>
          <a:prstGeom prst="roundRect">
            <a:avLst>
              <a:gd name="adj" fmla="val 5517"/>
            </a:avLst>
          </a:prstGeom>
          <a:solidFill>
            <a:srgbClr val="0B2A5B"/>
          </a:solidFill>
          <a:ln w="12700">
            <a:solidFill>
              <a:srgbClr val="0B2A5B"/>
            </a:solidFill>
            <a:prstDash val="solid"/>
          </a:ln>
        </p:spPr>
      </p:sp>
      <p:sp>
        <p:nvSpPr>
          <p:cNvPr id="8" name="Text 6"/>
          <p:cNvSpPr txBox="1"/>
          <p:nvPr/>
        </p:nvSpPr>
        <p:spPr>
          <a:xfrm>
            <a:off x="4566818" y="1572768"/>
            <a:ext cx="3149498" cy="68580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Daily</a:t>
            </a:r>
            <a:endParaRPr lang="en-US" sz="3600" dirty="0"/>
          </a:p>
        </p:txBody>
      </p:sp>
      <p:sp>
        <p:nvSpPr>
          <p:cNvPr id="9" name="Text 7"/>
          <p:cNvSpPr txBox="1"/>
          <p:nvPr/>
        </p:nvSpPr>
        <p:spPr>
          <a:xfrm>
            <a:off x="4566818" y="2258568"/>
            <a:ext cx="3149498" cy="50292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database backups to separate storage</a:t>
            </a:r>
            <a:endParaRPr lang="en-US" sz="1350" dirty="0"/>
          </a:p>
        </p:txBody>
      </p:sp>
      <p:sp>
        <p:nvSpPr>
          <p:cNvPr id="10" name="Shape 8"/>
          <p:cNvSpPr/>
          <p:nvPr/>
        </p:nvSpPr>
        <p:spPr>
          <a:xfrm>
            <a:off x="8127797" y="1508760"/>
            <a:ext cx="3515258" cy="1325880"/>
          </a:xfrm>
          <a:prstGeom prst="roundRect">
            <a:avLst>
              <a:gd name="adj" fmla="val 5517"/>
            </a:avLst>
          </a:prstGeom>
          <a:solidFill>
            <a:srgbClr val="0B2A5B"/>
          </a:solidFill>
          <a:ln w="12700">
            <a:solidFill>
              <a:srgbClr val="0B2A5B"/>
            </a:solidFill>
            <a:prstDash val="solid"/>
          </a:ln>
        </p:spPr>
      </p:sp>
      <p:sp>
        <p:nvSpPr>
          <p:cNvPr id="11" name="Text 9"/>
          <p:cNvSpPr txBox="1"/>
          <p:nvPr/>
        </p:nvSpPr>
        <p:spPr>
          <a:xfrm>
            <a:off x="8356397" y="1572768"/>
            <a:ext cx="3149498" cy="68580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0</a:t>
            </a:r>
            <a:endParaRPr lang="en-US" sz="3600" dirty="0"/>
          </a:p>
        </p:txBody>
      </p:sp>
      <p:sp>
        <p:nvSpPr>
          <p:cNvPr id="12" name="Text 10"/>
          <p:cNvSpPr txBox="1"/>
          <p:nvPr/>
        </p:nvSpPr>
        <p:spPr>
          <a:xfrm>
            <a:off x="8356397" y="2258568"/>
            <a:ext cx="3149498" cy="50292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dependency on a specific cloud vendor</a:t>
            </a:r>
            <a:endParaRPr lang="en-US" sz="1350" dirty="0"/>
          </a:p>
        </p:txBody>
      </p:sp>
      <p:pic>
        <p:nvPicPr>
          <p:cNvPr id="13" name="Image 0" descr="img/oss/kubernetes.png">    </p:cNvPr>
          <p:cNvPicPr>
            <a:picLocks noChangeAspect="1"/>
          </p:cNvPicPr>
          <p:nvPr/>
        </p:nvPicPr>
        <p:blipFill>
          <a:blip r:embed="rId1"/>
          <a:stretch>
            <a:fillRect/>
          </a:stretch>
        </p:blipFill>
        <p:spPr>
          <a:xfrm>
            <a:off x="548640" y="3154680"/>
            <a:ext cx="566928" cy="566928"/>
          </a:xfrm>
          <a:prstGeom prst="rect">
            <a:avLst/>
          </a:prstGeom>
        </p:spPr>
      </p:pic>
      <p:sp>
        <p:nvSpPr>
          <p:cNvPr id="14" name="Text 11"/>
          <p:cNvSpPr txBox="1"/>
          <p:nvPr/>
        </p:nvSpPr>
        <p:spPr>
          <a:xfrm>
            <a:off x="1280160" y="3154680"/>
            <a:ext cx="2783738" cy="566928"/>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Portable Kubernetes</a:t>
            </a:r>
            <a:endParaRPr lang="en-US" sz="1700" dirty="0"/>
          </a:p>
        </p:txBody>
      </p:sp>
      <p:sp>
        <p:nvSpPr>
          <p:cNvPr id="15" name="Text 12"/>
          <p:cNvSpPr txBox="1"/>
          <p:nvPr/>
        </p:nvSpPr>
        <p:spPr>
          <a:xfrm>
            <a:off x="548640" y="3886200"/>
            <a:ext cx="3423818" cy="173736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Production Kubernetes cluster on DAEDALUS</a:t>
            </a:r>
            <a:endParaRPr lang="en-US" sz="1400" dirty="0"/>
          </a:p>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Containerised services deployed with Helm</a:t>
            </a:r>
            <a:endParaRPr lang="en-US" sz="1400" dirty="0"/>
          </a:p>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S3-compatible object storage, PostgreSQL/PostGIS in HA</a:t>
            </a:r>
            <a:endParaRPr lang="en-US" sz="1400" dirty="0"/>
          </a:p>
        </p:txBody>
      </p:sp>
      <p:pic>
        <p:nvPicPr>
          <p:cNvPr id="16" name="Image 1" descr="img/oss/argo.png">    </p:cNvPr>
          <p:cNvPicPr>
            <a:picLocks noChangeAspect="1"/>
          </p:cNvPicPr>
          <p:nvPr/>
        </p:nvPicPr>
        <p:blipFill>
          <a:blip r:embed="rId2"/>
          <a:stretch>
            <a:fillRect/>
          </a:stretch>
        </p:blipFill>
        <p:spPr>
          <a:xfrm>
            <a:off x="4338218" y="3154680"/>
            <a:ext cx="566928" cy="566928"/>
          </a:xfrm>
          <a:prstGeom prst="rect">
            <a:avLst/>
          </a:prstGeom>
        </p:spPr>
      </p:pic>
      <p:sp>
        <p:nvSpPr>
          <p:cNvPr id="17" name="Text 13"/>
          <p:cNvSpPr txBox="1"/>
          <p:nvPr/>
        </p:nvSpPr>
        <p:spPr>
          <a:xfrm>
            <a:off x="5069738" y="3154680"/>
            <a:ext cx="2783738" cy="566928"/>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GitOps delivery</a:t>
            </a:r>
            <a:endParaRPr lang="en-US" sz="1700" dirty="0"/>
          </a:p>
        </p:txBody>
      </p:sp>
      <p:sp>
        <p:nvSpPr>
          <p:cNvPr id="18" name="Text 14"/>
          <p:cNvSpPr txBox="1"/>
          <p:nvPr/>
        </p:nvSpPr>
        <p:spPr>
          <a:xfrm>
            <a:off x="4338218" y="3886200"/>
            <a:ext cx="3423818" cy="173736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ArgoCD syncs Helm values and manifests from Git</a:t>
            </a:r>
            <a:endParaRPr lang="en-US" sz="1400" dirty="0"/>
          </a:p>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Whole system reproducible on a new cluster</a:t>
            </a:r>
            <a:endParaRPr lang="en-US" sz="1400" dirty="0"/>
          </a:p>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Helm charts published on HSC GitHub</a:t>
            </a:r>
            <a:endParaRPr lang="en-US" sz="1400" dirty="0"/>
          </a:p>
        </p:txBody>
      </p:sp>
      <p:pic>
        <p:nvPicPr>
          <p:cNvPr id="19" name="Image 2" descr="img/oss/prometheus.png">    </p:cNvPr>
          <p:cNvPicPr>
            <a:picLocks noChangeAspect="1"/>
          </p:cNvPicPr>
          <p:nvPr/>
        </p:nvPicPr>
        <p:blipFill>
          <a:blip r:embed="rId3"/>
          <a:stretch>
            <a:fillRect/>
          </a:stretch>
        </p:blipFill>
        <p:spPr>
          <a:xfrm>
            <a:off x="8127797" y="3154680"/>
            <a:ext cx="566928" cy="566928"/>
          </a:xfrm>
          <a:prstGeom prst="rect">
            <a:avLst/>
          </a:prstGeom>
        </p:spPr>
      </p:pic>
      <p:sp>
        <p:nvSpPr>
          <p:cNvPr id="20" name="Text 15"/>
          <p:cNvSpPr txBox="1"/>
          <p:nvPr/>
        </p:nvSpPr>
        <p:spPr>
          <a:xfrm>
            <a:off x="8859317" y="3154680"/>
            <a:ext cx="2783738" cy="566928"/>
          </a:xfrm>
          <a:prstGeom prst="rect">
            <a:avLst/>
          </a:prstGeom>
          <a:noFill/>
          <a:ln/>
        </p:spPr>
        <p:txBody>
          <a:bodyPr wrap="square" lIns="0" tIns="0" rIns="0" bIns="0" rtlCol="0" anchor="ctr"/>
          <a:lstStyle/>
          <a:p>
            <a:pPr indent="0" marL="0">
              <a:buNone/>
            </a:pPr>
            <a:r>
              <a:rPr lang="en-US" sz="1700" b="1" dirty="0">
                <a:solidFill>
                  <a:srgbClr val="0B2A5B"/>
                </a:solidFill>
                <a:latin typeface="Calibri" pitchFamily="34" charset="0"/>
                <a:ea typeface="Calibri" pitchFamily="34" charset="-122"/>
                <a:cs typeface="Calibri" pitchFamily="34" charset="-120"/>
              </a:rPr>
              <a:t>Security &amp; observability</a:t>
            </a:r>
            <a:endParaRPr lang="en-US" sz="1700" dirty="0"/>
          </a:p>
        </p:txBody>
      </p:sp>
      <p:sp>
        <p:nvSpPr>
          <p:cNvPr id="21" name="Text 16"/>
          <p:cNvSpPr txBox="1"/>
          <p:nvPr/>
        </p:nvSpPr>
        <p:spPr>
          <a:xfrm>
            <a:off x="8127797" y="3886200"/>
            <a:ext cx="3423818" cy="173736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APISIX gateway: TLS, auth, rate limiting</a:t>
            </a:r>
            <a:endParaRPr lang="en-US" sz="1400" dirty="0"/>
          </a:p>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Fluent Bit, Prometheus, Alertmanager, Grafana</a:t>
            </a:r>
            <a:endParaRPr lang="en-US" sz="1400" dirty="0"/>
          </a:p>
          <a:p>
            <a:pPr marL="342900" indent="-342900">
              <a:spcAft>
                <a:spcPts val="500"/>
              </a:spcAft>
              <a:buSzPct val="100000"/>
              <a:buChar char="•"/>
            </a:pPr>
            <a:r>
              <a:rPr lang="en-US" sz="1400" dirty="0">
                <a:solidFill>
                  <a:srgbClr val="1F2937"/>
                </a:solidFill>
                <a:latin typeface="Calibri" pitchFamily="34" charset="0"/>
                <a:ea typeface="Calibri" pitchFamily="34" charset="-122"/>
                <a:cs typeface="Calibri" pitchFamily="34" charset="-120"/>
              </a:rPr>
              <a:t>Secrets sealed in Git or held in a vault</a:t>
            </a:r>
            <a:endParaRPr lang="en-US" sz="1400" dirty="0"/>
          </a:p>
        </p:txBody>
      </p:sp>
      <p:sp>
        <p:nvSpPr>
          <p:cNvPr id="22" name="Text 17"/>
          <p:cNvSpPr txBox="1"/>
          <p:nvPr/>
        </p:nvSpPr>
        <p:spPr>
          <a:xfrm>
            <a:off x="548640" y="5669280"/>
            <a:ext cx="11094415" cy="548640"/>
          </a:xfrm>
          <a:prstGeom prst="rect">
            <a:avLst/>
          </a:prstGeom>
          <a:noFill/>
          <a:ln/>
        </p:spPr>
        <p:txBody>
          <a:bodyPr wrap="square" lIns="0" tIns="0" rIns="0" bIns="0" rtlCol="0" anchor="ctr"/>
          <a:lstStyle/>
          <a:p>
            <a:pPr indent="0" marL="0">
              <a:buNone/>
            </a:pPr>
            <a:r>
              <a:rPr lang="en-US" sz="1300" i="1" dirty="0">
                <a:solidFill>
                  <a:srgbClr val="0B2A5B"/>
                </a:solidFill>
                <a:latin typeface="Calibri" pitchFamily="34" charset="0"/>
                <a:ea typeface="Calibri" pitchFamily="34" charset="-122"/>
                <a:cs typeface="Calibri" pitchFamily="34" charset="-120"/>
              </a:rPr>
              <a:t>DAEDALUS is Greece’s national EuroHPC supercomputer, operated by GRNET at Lavrio. </a:t>
            </a:r>
            <a:pPr indent="0" marL="0">
              <a:buNone/>
            </a:pPr>
            <a:r>
              <a:rPr lang="en-US" sz="1300" i="1" dirty="0">
                <a:solidFill>
                  <a:srgbClr val="B8651A"/>
                </a:solidFill>
                <a:latin typeface="Calibri" pitchFamily="34" charset="0"/>
                <a:ea typeface="Calibri" pitchFamily="34" charset="-122"/>
                <a:cs typeface="Calibri" pitchFamily="34" charset="-120"/>
              </a:rPr>
              <a:t>Portable by design: the same Git-defined deployment runs on any conformant Kubernetes cluster.</a:t>
            </a:r>
            <a:endParaRPr lang="en-US" sz="1300" dirty="0"/>
          </a:p>
        </p:txBody>
      </p:sp>
      <p:pic>
        <p:nvPicPr>
          <p:cNvPr id="23" name="Image 3" descr="img/logo_hsc_navy.png">    </p:cNvPr>
          <p:cNvPicPr>
            <a:picLocks noChangeAspect="1"/>
          </p:cNvPicPr>
          <p:nvPr/>
        </p:nvPicPr>
        <p:blipFill>
          <a:blip r:embed="rId4"/>
          <a:stretch>
            <a:fillRect/>
          </a:stretch>
        </p:blipFill>
        <p:spPr>
          <a:xfrm>
            <a:off x="548640" y="6400800"/>
            <a:ext cx="869485" cy="219456"/>
          </a:xfrm>
          <a:prstGeom prst="rect">
            <a:avLst/>
          </a:prstGeom>
        </p:spPr>
      </p:pic>
      <p:sp>
        <p:nvSpPr>
          <p:cNvPr id="24" name="Shape 18"/>
          <p:cNvSpPr/>
          <p:nvPr/>
        </p:nvSpPr>
        <p:spPr>
          <a:xfrm>
            <a:off x="1582717" y="6382512"/>
            <a:ext cx="0" cy="256032"/>
          </a:xfrm>
          <a:prstGeom prst="line">
            <a:avLst/>
          </a:prstGeom>
          <a:noFill/>
          <a:ln w="9525">
            <a:solidFill>
              <a:srgbClr val="C3D1E4"/>
            </a:solidFill>
            <a:prstDash val="solid"/>
          </a:ln>
        </p:spPr>
      </p:sp>
      <p:pic>
        <p:nvPicPr>
          <p:cNvPr id="25" name="Image 4" descr="img/logo_get.png">    </p:cNvPr>
          <p:cNvPicPr>
            <a:picLocks noChangeAspect="1"/>
          </p:cNvPicPr>
          <p:nvPr/>
        </p:nvPicPr>
        <p:blipFill>
          <a:blip r:embed="rId5"/>
          <a:stretch>
            <a:fillRect/>
          </a:stretch>
        </p:blipFill>
        <p:spPr>
          <a:xfrm>
            <a:off x="1747309" y="6377940"/>
            <a:ext cx="924934" cy="265176"/>
          </a:xfrm>
          <a:prstGeom prst="rect">
            <a:avLst/>
          </a:prstGeom>
        </p:spPr>
      </p:pic>
      <p:sp>
        <p:nvSpPr>
          <p:cNvPr id="26" name="Text 19"/>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2A5B"/>
        </a:solidFill>
      </p:bgPr>
    </p:bg>
    <p:spTree>
      <p:nvGrpSpPr>
        <p:cNvPr id="1" name=""/>
        <p:cNvGrpSpPr/>
        <p:nvPr/>
      </p:nvGrpSpPr>
      <p:grpSpPr>
        <a:xfrm>
          <a:off x="0" y="0"/>
          <a:ext cx="0" cy="0"/>
          <a:chOff x="0" y="0"/>
          <a:chExt cx="0" cy="0"/>
        </a:xfrm>
      </p:grpSpPr>
      <p:sp>
        <p:nvSpPr>
          <p:cNvPr id="2" name="Text 0"/>
          <p:cNvSpPr txBox="1"/>
          <p:nvPr/>
        </p:nvSpPr>
        <p:spPr>
          <a:xfrm>
            <a:off x="548640" y="502920"/>
            <a:ext cx="54864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CONCLUSIONS</a:t>
            </a:r>
            <a:endParaRPr lang="en-US" sz="1200" dirty="0"/>
          </a:p>
        </p:txBody>
      </p:sp>
      <p:sp>
        <p:nvSpPr>
          <p:cNvPr id="3" name="Text 1"/>
          <p:cNvSpPr txBox="1"/>
          <p:nvPr/>
        </p:nvSpPr>
        <p:spPr>
          <a:xfrm>
            <a:off x="548640" y="777240"/>
            <a:ext cx="10972800" cy="68580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A coherent operational backbone for HSC</a:t>
            </a:r>
            <a:endParaRPr lang="en-US" sz="3200" dirty="0"/>
          </a:p>
        </p:txBody>
      </p:sp>
      <p:sp>
        <p:nvSpPr>
          <p:cNvPr id="4" name="Shape 2"/>
          <p:cNvSpPr/>
          <p:nvPr/>
        </p:nvSpPr>
        <p:spPr>
          <a:xfrm>
            <a:off x="548640" y="1828800"/>
            <a:ext cx="2567864" cy="2514600"/>
          </a:xfrm>
          <a:prstGeom prst="roundRect">
            <a:avLst>
              <a:gd name="adj" fmla="val 2909"/>
            </a:avLst>
          </a:prstGeom>
          <a:solidFill>
            <a:srgbClr val="1B4A8C"/>
          </a:solidFill>
          <a:ln w="12700">
            <a:solidFill>
              <a:srgbClr val="1B4A8C"/>
            </a:solidFill>
            <a:prstDash val="solid"/>
          </a:ln>
        </p:spPr>
      </p:sp>
      <p:sp>
        <p:nvSpPr>
          <p:cNvPr id="5" name="Shape 3"/>
          <p:cNvSpPr/>
          <p:nvPr/>
        </p:nvSpPr>
        <p:spPr>
          <a:xfrm>
            <a:off x="822960" y="2103120"/>
            <a:ext cx="640080" cy="640080"/>
          </a:xfrm>
          <a:prstGeom prst="ellipse">
            <a:avLst/>
          </a:prstGeom>
          <a:solidFill>
            <a:srgbClr val="F28C28"/>
          </a:solidFill>
          <a:ln w="12700">
            <a:solidFill>
              <a:srgbClr val="F28C28"/>
            </a:solidFill>
            <a:prstDash val="solid"/>
          </a:ln>
        </p:spPr>
      </p:sp>
      <p:pic>
        <p:nvPicPr>
          <p:cNvPr id="6" name="Image 0" descr="preencoded.png">    </p:cNvPr>
          <p:cNvPicPr>
            <a:picLocks noChangeAspect="1"/>
          </p:cNvPicPr>
          <p:nvPr/>
        </p:nvPicPr>
        <p:blipFill>
          <a:blip r:embed="rId1"/>
          <a:stretch>
            <a:fillRect/>
          </a:stretch>
        </p:blipFill>
        <p:spPr>
          <a:xfrm>
            <a:off x="989381" y="2269541"/>
            <a:ext cx="307238" cy="307238"/>
          </a:xfrm>
          <a:prstGeom prst="rect">
            <a:avLst/>
          </a:prstGeom>
        </p:spPr>
      </p:pic>
      <p:sp>
        <p:nvSpPr>
          <p:cNvPr id="7" name="Text 4"/>
          <p:cNvSpPr txBox="1"/>
          <p:nvPr/>
        </p:nvSpPr>
        <p:spPr>
          <a:xfrm>
            <a:off x="822960" y="2880360"/>
            <a:ext cx="2110664" cy="41148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Modular</a:t>
            </a:r>
            <a:endParaRPr lang="en-US" sz="1900" dirty="0"/>
          </a:p>
        </p:txBody>
      </p:sp>
      <p:sp>
        <p:nvSpPr>
          <p:cNvPr id="8" name="Text 5"/>
          <p:cNvSpPr txBox="1"/>
          <p:nvPr/>
        </p:nvSpPr>
        <p:spPr>
          <a:xfrm>
            <a:off x="822960" y="3291840"/>
            <a:ext cx="2110664" cy="91440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Three independent subsystems joined only through APIs</a:t>
            </a:r>
            <a:endParaRPr lang="en-US" sz="1350" dirty="0"/>
          </a:p>
        </p:txBody>
      </p:sp>
      <p:sp>
        <p:nvSpPr>
          <p:cNvPr id="9" name="Shape 6"/>
          <p:cNvSpPr/>
          <p:nvPr/>
        </p:nvSpPr>
        <p:spPr>
          <a:xfrm>
            <a:off x="3390824" y="1828800"/>
            <a:ext cx="2567864" cy="2514600"/>
          </a:xfrm>
          <a:prstGeom prst="roundRect">
            <a:avLst>
              <a:gd name="adj" fmla="val 2909"/>
            </a:avLst>
          </a:prstGeom>
          <a:solidFill>
            <a:srgbClr val="1B4A8C"/>
          </a:solidFill>
          <a:ln w="12700">
            <a:solidFill>
              <a:srgbClr val="1B4A8C"/>
            </a:solidFill>
            <a:prstDash val="solid"/>
          </a:ln>
        </p:spPr>
      </p:sp>
      <p:sp>
        <p:nvSpPr>
          <p:cNvPr id="10" name="Shape 7"/>
          <p:cNvSpPr/>
          <p:nvPr/>
        </p:nvSpPr>
        <p:spPr>
          <a:xfrm>
            <a:off x="3665144" y="2103120"/>
            <a:ext cx="640080" cy="640080"/>
          </a:xfrm>
          <a:prstGeom prst="ellipse">
            <a:avLst/>
          </a:prstGeom>
          <a:solidFill>
            <a:srgbClr val="F28C28"/>
          </a:solidFill>
          <a:ln w="12700">
            <a:solidFill>
              <a:srgbClr val="F28C28"/>
            </a:solidFill>
            <a:prstDash val="solid"/>
          </a:ln>
        </p:spPr>
      </p:sp>
      <p:pic>
        <p:nvPicPr>
          <p:cNvPr id="11" name="Image 1" descr="preencoded.png">    </p:cNvPr>
          <p:cNvPicPr>
            <a:picLocks noChangeAspect="1"/>
          </p:cNvPicPr>
          <p:nvPr/>
        </p:nvPicPr>
        <p:blipFill>
          <a:blip r:embed="rId2"/>
          <a:stretch>
            <a:fillRect/>
          </a:stretch>
        </p:blipFill>
        <p:spPr>
          <a:xfrm>
            <a:off x="3831565" y="2269541"/>
            <a:ext cx="307238" cy="307238"/>
          </a:xfrm>
          <a:prstGeom prst="rect">
            <a:avLst/>
          </a:prstGeom>
        </p:spPr>
      </p:pic>
      <p:sp>
        <p:nvSpPr>
          <p:cNvPr id="12" name="Text 8"/>
          <p:cNvSpPr txBox="1"/>
          <p:nvPr/>
        </p:nvSpPr>
        <p:spPr>
          <a:xfrm>
            <a:off x="3665144" y="2880360"/>
            <a:ext cx="2110664" cy="41148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Cloud-native</a:t>
            </a:r>
            <a:endParaRPr lang="en-US" sz="1900" dirty="0"/>
          </a:p>
        </p:txBody>
      </p:sp>
      <p:sp>
        <p:nvSpPr>
          <p:cNvPr id="13" name="Text 9"/>
          <p:cNvSpPr txBox="1"/>
          <p:nvPr/>
        </p:nvSpPr>
        <p:spPr>
          <a:xfrm>
            <a:off x="3665144" y="3291840"/>
            <a:ext cx="2110664" cy="91440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Kubernetes and GitOps on the DAEDALUS HPC</a:t>
            </a:r>
            <a:endParaRPr lang="en-US" sz="1350" dirty="0"/>
          </a:p>
        </p:txBody>
      </p:sp>
      <p:sp>
        <p:nvSpPr>
          <p:cNvPr id="14" name="Shape 10"/>
          <p:cNvSpPr/>
          <p:nvPr/>
        </p:nvSpPr>
        <p:spPr>
          <a:xfrm>
            <a:off x="6233008" y="1828800"/>
            <a:ext cx="2567864" cy="2514600"/>
          </a:xfrm>
          <a:prstGeom prst="roundRect">
            <a:avLst>
              <a:gd name="adj" fmla="val 2909"/>
            </a:avLst>
          </a:prstGeom>
          <a:solidFill>
            <a:srgbClr val="1B4A8C"/>
          </a:solidFill>
          <a:ln w="12700">
            <a:solidFill>
              <a:srgbClr val="1B4A8C"/>
            </a:solidFill>
            <a:prstDash val="solid"/>
          </a:ln>
        </p:spPr>
      </p:sp>
      <p:sp>
        <p:nvSpPr>
          <p:cNvPr id="15" name="Shape 11"/>
          <p:cNvSpPr/>
          <p:nvPr/>
        </p:nvSpPr>
        <p:spPr>
          <a:xfrm>
            <a:off x="6507328" y="2103120"/>
            <a:ext cx="640080" cy="640080"/>
          </a:xfrm>
          <a:prstGeom prst="ellipse">
            <a:avLst/>
          </a:prstGeom>
          <a:solidFill>
            <a:srgbClr val="F28C28"/>
          </a:solidFill>
          <a:ln w="12700">
            <a:solidFill>
              <a:srgbClr val="F28C28"/>
            </a:solidFill>
            <a:prstDash val="solid"/>
          </a:ln>
        </p:spPr>
      </p:sp>
      <p:pic>
        <p:nvPicPr>
          <p:cNvPr id="16" name="Image 2" descr="preencoded.png">    </p:cNvPr>
          <p:cNvPicPr>
            <a:picLocks noChangeAspect="1"/>
          </p:cNvPicPr>
          <p:nvPr/>
        </p:nvPicPr>
        <p:blipFill>
          <a:blip r:embed="rId3"/>
          <a:stretch>
            <a:fillRect/>
          </a:stretch>
        </p:blipFill>
        <p:spPr>
          <a:xfrm>
            <a:off x="6673748" y="2269541"/>
            <a:ext cx="307238" cy="307238"/>
          </a:xfrm>
          <a:prstGeom prst="rect">
            <a:avLst/>
          </a:prstGeom>
        </p:spPr>
      </p:pic>
      <p:sp>
        <p:nvSpPr>
          <p:cNvPr id="17" name="Text 12"/>
          <p:cNvSpPr txBox="1"/>
          <p:nvPr/>
        </p:nvSpPr>
        <p:spPr>
          <a:xfrm>
            <a:off x="6507328" y="2880360"/>
            <a:ext cx="2110664" cy="41148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Interoperable</a:t>
            </a:r>
            <a:endParaRPr lang="en-US" sz="1900" dirty="0"/>
          </a:p>
        </p:txBody>
      </p:sp>
      <p:sp>
        <p:nvSpPr>
          <p:cNvPr id="18" name="Text 13"/>
          <p:cNvSpPr txBox="1"/>
          <p:nvPr/>
        </p:nvSpPr>
        <p:spPr>
          <a:xfrm>
            <a:off x="6507328" y="3291840"/>
            <a:ext cx="2110664" cy="91440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Open source, STAC and OGC APIs; integrated with the Axis-3 Hub</a:t>
            </a:r>
            <a:endParaRPr lang="en-US" sz="1350" dirty="0"/>
          </a:p>
        </p:txBody>
      </p:sp>
      <p:sp>
        <p:nvSpPr>
          <p:cNvPr id="19" name="Shape 14"/>
          <p:cNvSpPr/>
          <p:nvPr/>
        </p:nvSpPr>
        <p:spPr>
          <a:xfrm>
            <a:off x="9075191" y="1828800"/>
            <a:ext cx="2567864" cy="2514600"/>
          </a:xfrm>
          <a:prstGeom prst="roundRect">
            <a:avLst>
              <a:gd name="adj" fmla="val 2909"/>
            </a:avLst>
          </a:prstGeom>
          <a:solidFill>
            <a:srgbClr val="1B4A8C"/>
          </a:solidFill>
          <a:ln w="12700">
            <a:solidFill>
              <a:srgbClr val="1B4A8C"/>
            </a:solidFill>
            <a:prstDash val="solid"/>
          </a:ln>
        </p:spPr>
      </p:sp>
      <p:sp>
        <p:nvSpPr>
          <p:cNvPr id="20" name="Shape 15"/>
          <p:cNvSpPr/>
          <p:nvPr/>
        </p:nvSpPr>
        <p:spPr>
          <a:xfrm>
            <a:off x="9349511" y="2103120"/>
            <a:ext cx="640080" cy="640080"/>
          </a:xfrm>
          <a:prstGeom prst="ellipse">
            <a:avLst/>
          </a:prstGeom>
          <a:solidFill>
            <a:srgbClr val="F28C28"/>
          </a:solidFill>
          <a:ln w="12700">
            <a:solidFill>
              <a:srgbClr val="F28C28"/>
            </a:solidFill>
            <a:prstDash val="solid"/>
          </a:ln>
        </p:spPr>
      </p:sp>
      <p:pic>
        <p:nvPicPr>
          <p:cNvPr id="21" name="Image 3" descr="preencoded.png">    </p:cNvPr>
          <p:cNvPicPr>
            <a:picLocks noChangeAspect="1"/>
          </p:cNvPicPr>
          <p:nvPr/>
        </p:nvPicPr>
        <p:blipFill>
          <a:blip r:embed="rId4"/>
          <a:stretch>
            <a:fillRect/>
          </a:stretch>
        </p:blipFill>
        <p:spPr>
          <a:xfrm>
            <a:off x="9515932" y="2269541"/>
            <a:ext cx="307238" cy="307238"/>
          </a:xfrm>
          <a:prstGeom prst="rect">
            <a:avLst/>
          </a:prstGeom>
        </p:spPr>
      </p:pic>
      <p:sp>
        <p:nvSpPr>
          <p:cNvPr id="22" name="Text 16"/>
          <p:cNvSpPr txBox="1"/>
          <p:nvPr/>
        </p:nvSpPr>
        <p:spPr>
          <a:xfrm>
            <a:off x="9349511" y="2880360"/>
            <a:ext cx="2110664" cy="411480"/>
          </a:xfrm>
          <a:prstGeom prst="rect">
            <a:avLst/>
          </a:prstGeom>
          <a:noFill/>
          <a:ln/>
        </p:spPr>
        <p:txBody>
          <a:bodyPr wrap="square" lIns="0" tIns="0" rIns="0" bIns="0" rtlCol="0" anchor="ctr"/>
          <a:lstStyle/>
          <a:p>
            <a:pPr indent="0" marL="0">
              <a:buNone/>
            </a:pPr>
            <a:r>
              <a:rPr lang="en-US" sz="1900" b="1" dirty="0">
                <a:solidFill>
                  <a:srgbClr val="FFFFFF"/>
                </a:solidFill>
                <a:latin typeface="Calibri" pitchFamily="34" charset="0"/>
                <a:ea typeface="Calibri" pitchFamily="34" charset="-122"/>
                <a:cs typeface="Calibri" pitchFamily="34" charset="-120"/>
              </a:rPr>
              <a:t>Secure &amp; usable</a:t>
            </a:r>
            <a:endParaRPr lang="en-US" sz="1900" dirty="0"/>
          </a:p>
        </p:txBody>
      </p:sp>
      <p:sp>
        <p:nvSpPr>
          <p:cNvPr id="23" name="Text 17"/>
          <p:cNvSpPr txBox="1"/>
          <p:nvPr/>
        </p:nvSpPr>
        <p:spPr>
          <a:xfrm>
            <a:off x="9349511" y="3291840"/>
            <a:ext cx="2110664" cy="914400"/>
          </a:xfrm>
          <a:prstGeom prst="rect">
            <a:avLst/>
          </a:prstGeom>
          <a:noFill/>
          <a:ln/>
        </p:spPr>
        <p:txBody>
          <a:bodyPr wrap="square" lIns="0" tIns="0" rIns="0" bIns="0" rtlCol="0" anchor="t"/>
          <a:lstStyle/>
          <a:p>
            <a:pPr indent="0" marL="0">
              <a:buNone/>
            </a:pPr>
            <a:r>
              <a:rPr lang="en-US" sz="1350" dirty="0">
                <a:solidFill>
                  <a:srgbClr val="D5E1F0"/>
                </a:solidFill>
                <a:latin typeface="Calibri" pitchFamily="34" charset="0"/>
                <a:ea typeface="Calibri" pitchFamily="34" charset="-122"/>
                <a:cs typeface="Calibri" pitchFamily="34" charset="-120"/>
              </a:rPr>
              <a:t>Single sign-on, RBAC and a map-first ordering experience</a:t>
            </a:r>
            <a:endParaRPr lang="en-US" sz="1350" dirty="0"/>
          </a:p>
        </p:txBody>
      </p:sp>
      <p:sp>
        <p:nvSpPr>
          <p:cNvPr id="24" name="Text 18"/>
          <p:cNvSpPr txBox="1"/>
          <p:nvPr/>
        </p:nvSpPr>
        <p:spPr>
          <a:xfrm>
            <a:off x="548640" y="4709160"/>
            <a:ext cx="5486400" cy="548640"/>
          </a:xfrm>
          <a:prstGeom prst="rect">
            <a:avLst/>
          </a:prstGeom>
          <a:noFill/>
          <a:ln/>
        </p:spPr>
        <p:txBody>
          <a:bodyPr wrap="square" lIns="0" tIns="0" rIns="0" bIns="0" rtlCol="0" anchor="ctr"/>
          <a:lstStyle/>
          <a:p>
            <a:pPr indent="0" marL="0">
              <a:buNone/>
            </a:pPr>
            <a:r>
              <a:rPr lang="en-US" sz="2600" b="1" dirty="0">
                <a:solidFill>
                  <a:srgbClr val="FFFFFF"/>
                </a:solidFill>
                <a:latin typeface="Arial" pitchFamily="34" charset="0"/>
                <a:ea typeface="Arial" pitchFamily="34" charset="-122"/>
                <a:cs typeface="Arial" pitchFamily="34" charset="-120"/>
              </a:rPr>
              <a:t>Thank you</a:t>
            </a:r>
            <a:endParaRPr lang="en-US" sz="2600" dirty="0"/>
          </a:p>
        </p:txBody>
      </p:sp>
      <p:sp>
        <p:nvSpPr>
          <p:cNvPr id="25" name="Text 19"/>
          <p:cNvSpPr txBox="1"/>
          <p:nvPr/>
        </p:nvSpPr>
        <p:spPr>
          <a:xfrm>
            <a:off x="548640" y="5257800"/>
            <a:ext cx="5486400" cy="320040"/>
          </a:xfrm>
          <a:prstGeom prst="rect">
            <a:avLst/>
          </a:prstGeom>
          <a:noFill/>
          <a:ln/>
        </p:spPr>
        <p:txBody>
          <a:bodyPr wrap="square" lIns="0" tIns="0" rIns="0" bIns="0" rtlCol="0" anchor="ctr"/>
          <a:lstStyle/>
          <a:p>
            <a:pPr indent="0" marL="0">
              <a:buNone/>
            </a:pPr>
            <a:r>
              <a:rPr lang="en-US" sz="1400" dirty="0">
                <a:solidFill>
                  <a:srgbClr val="F28C28"/>
                </a:solidFill>
                <a:latin typeface="Calibri" pitchFamily="34" charset="0"/>
                <a:ea typeface="Calibri" pitchFamily="34" charset="-122"/>
                <a:cs typeface="Calibri" pitchFamily="34" charset="-120"/>
              </a:rPr>
              <a:t>elymperis@getmap.gr</a:t>
            </a:r>
            <a:endParaRPr lang="en-US" sz="1400" dirty="0"/>
          </a:p>
        </p:txBody>
      </p:sp>
      <p:sp>
        <p:nvSpPr>
          <p:cNvPr id="26" name="Text 20"/>
          <p:cNvSpPr txBox="1"/>
          <p:nvPr/>
        </p:nvSpPr>
        <p:spPr>
          <a:xfrm>
            <a:off x="6035040" y="4663440"/>
            <a:ext cx="5608015" cy="1005840"/>
          </a:xfrm>
          <a:prstGeom prst="rect">
            <a:avLst/>
          </a:prstGeom>
          <a:noFill/>
          <a:ln/>
        </p:spPr>
        <p:txBody>
          <a:bodyPr wrap="square" lIns="0" tIns="0" rIns="0" bIns="0" rtlCol="0" anchor="t"/>
          <a:lstStyle/>
          <a:p>
            <a:pPr indent="0" marL="0">
              <a:buNone/>
            </a:pPr>
            <a:r>
              <a:rPr lang="en-US" sz="1050" dirty="0">
                <a:solidFill>
                  <a:srgbClr val="D5E1F0"/>
                </a:solidFill>
                <a:latin typeface="Calibri" pitchFamily="34" charset="0"/>
                <a:ea typeface="Calibri" pitchFamily="34" charset="-122"/>
                <a:cs typeface="Calibri" pitchFamily="34" charset="-120"/>
              </a:rPr>
              <a:t>Carried out under an ESA contract within the Greek National Satellite Space Project “Small-Satellites” (Measure ID 16855), implemented by the Hellenic Ministry of Digital Governance with ESA assistance. Part of the National Recovery and Resilience Plan “Greece 2.0”, funded by the European Union – NextGenerationEU. Views expressed are those of the authors only.</a:t>
            </a:r>
            <a:endParaRPr lang="en-US" sz="1050" dirty="0"/>
          </a:p>
        </p:txBody>
      </p:sp>
      <p:pic>
        <p:nvPicPr>
          <p:cNvPr id="27" name="Image 4" descr="img/logo_hsc.png">    </p:cNvPr>
          <p:cNvPicPr>
            <a:picLocks noChangeAspect="1"/>
          </p:cNvPicPr>
          <p:nvPr/>
        </p:nvPicPr>
        <p:blipFill>
          <a:blip r:embed="rId5"/>
          <a:stretch>
            <a:fillRect/>
          </a:stretch>
        </p:blipFill>
        <p:spPr>
          <a:xfrm>
            <a:off x="6035040" y="5870448"/>
            <a:ext cx="1521598" cy="384048"/>
          </a:xfrm>
          <a:prstGeom prst="rect">
            <a:avLst/>
          </a:prstGeom>
        </p:spPr>
      </p:pic>
      <p:sp>
        <p:nvSpPr>
          <p:cNvPr id="28" name="Shape 21"/>
          <p:cNvSpPr/>
          <p:nvPr/>
        </p:nvSpPr>
        <p:spPr>
          <a:xfrm>
            <a:off x="7876678" y="5852160"/>
            <a:ext cx="1339998" cy="438912"/>
          </a:xfrm>
          <a:prstGeom prst="roundRect">
            <a:avLst>
              <a:gd name="adj" fmla="val 12500"/>
            </a:avLst>
          </a:prstGeom>
          <a:solidFill>
            <a:srgbClr val="FFFFFF"/>
          </a:solidFill>
          <a:ln w="12700">
            <a:solidFill>
              <a:srgbClr val="FFFFFF"/>
            </a:solidFill>
            <a:prstDash val="solid"/>
          </a:ln>
        </p:spPr>
      </p:sp>
      <p:pic>
        <p:nvPicPr>
          <p:cNvPr id="29" name="Image 5" descr="img/logo_get.png">    </p:cNvPr>
          <p:cNvPicPr>
            <a:picLocks noChangeAspect="1"/>
          </p:cNvPicPr>
          <p:nvPr/>
        </p:nvPicPr>
        <p:blipFill>
          <a:blip r:embed="rId6"/>
          <a:stretch>
            <a:fillRect/>
          </a:stretch>
        </p:blipFill>
        <p:spPr>
          <a:xfrm>
            <a:off x="7940686" y="5897880"/>
            <a:ext cx="1211982" cy="34747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BACKUP · PROJECT SCOPE</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HSC’s DataHub at a glance</a:t>
            </a:r>
            <a:endParaRPr lang="en-US" sz="3000" dirty="0"/>
          </a:p>
        </p:txBody>
      </p:sp>
      <p:sp>
        <p:nvSpPr>
          <p:cNvPr id="4" name="Shape 2"/>
          <p:cNvSpPr/>
          <p:nvPr/>
        </p:nvSpPr>
        <p:spPr>
          <a:xfrm>
            <a:off x="548640" y="1645920"/>
            <a:ext cx="3515258" cy="2011680"/>
          </a:xfrm>
          <a:prstGeom prst="roundRect">
            <a:avLst>
              <a:gd name="adj" fmla="val 3636"/>
            </a:avLst>
          </a:prstGeom>
          <a:solidFill>
            <a:srgbClr val="EAF0F8"/>
          </a:solidFill>
          <a:ln w="12700">
            <a:solidFill>
              <a:srgbClr val="EAF0F8"/>
            </a:solidFill>
            <a:prstDash val="solid"/>
          </a:ln>
        </p:spPr>
      </p:sp>
      <p:sp>
        <p:nvSpPr>
          <p:cNvPr id="5" name="Text 3"/>
          <p:cNvSpPr txBox="1"/>
          <p:nvPr/>
        </p:nvSpPr>
        <p:spPr>
          <a:xfrm>
            <a:off x="777240" y="1783080"/>
            <a:ext cx="2194560" cy="1051560"/>
          </a:xfrm>
          <a:prstGeom prst="rect">
            <a:avLst/>
          </a:prstGeom>
          <a:noFill/>
          <a:ln/>
        </p:spPr>
        <p:txBody>
          <a:bodyPr wrap="square" lIns="0" tIns="0" rIns="0" bIns="0" rtlCol="0" anchor="ctr"/>
          <a:lstStyle/>
          <a:p>
            <a:pPr indent="0" marL="0">
              <a:buNone/>
            </a:pPr>
            <a:r>
              <a:rPr lang="en-US" sz="6000" b="1" dirty="0">
                <a:solidFill>
                  <a:srgbClr val="0B2A5B"/>
                </a:solidFill>
                <a:latin typeface="Arial" pitchFamily="34" charset="0"/>
                <a:ea typeface="Arial" pitchFamily="34" charset="-122"/>
                <a:cs typeface="Arial" pitchFamily="34" charset="-120"/>
              </a:rPr>
              <a:t>3</a:t>
            </a:r>
            <a:endParaRPr lang="en-US" sz="6000" dirty="0"/>
          </a:p>
        </p:txBody>
      </p:sp>
      <p:sp>
        <p:nvSpPr>
          <p:cNvPr id="6" name="Text 4"/>
          <p:cNvSpPr txBox="1"/>
          <p:nvPr/>
        </p:nvSpPr>
        <p:spPr>
          <a:xfrm>
            <a:off x="777240" y="2834640"/>
            <a:ext cx="2194560" cy="640080"/>
          </a:xfrm>
          <a:prstGeom prst="rect">
            <a:avLst/>
          </a:prstGeom>
          <a:noFill/>
          <a:ln/>
        </p:spPr>
        <p:txBody>
          <a:bodyPr wrap="square" lIns="0" tIns="0" rIns="0" bIns="0" rtlCol="0" anchor="t"/>
          <a:lstStyle/>
          <a:p>
            <a:pPr indent="0" marL="0">
              <a:buNone/>
            </a:pPr>
            <a:r>
              <a:rPr lang="en-US" sz="1500" dirty="0">
                <a:solidFill>
                  <a:srgbClr val="1F2937"/>
                </a:solidFill>
                <a:latin typeface="Calibri" pitchFamily="34" charset="0"/>
                <a:ea typeface="Calibri" pitchFamily="34" charset="-122"/>
                <a:cs typeface="Calibri" pitchFamily="34" charset="-120"/>
              </a:rPr>
              <a:t>integrated subsystems</a:t>
            </a:r>
            <a:endParaRPr lang="en-US" sz="1500" dirty="0"/>
          </a:p>
        </p:txBody>
      </p:sp>
      <p:sp>
        <p:nvSpPr>
          <p:cNvPr id="7" name="Shape 5"/>
          <p:cNvSpPr/>
          <p:nvPr/>
        </p:nvSpPr>
        <p:spPr>
          <a:xfrm>
            <a:off x="4338218" y="1645920"/>
            <a:ext cx="3515258" cy="2011680"/>
          </a:xfrm>
          <a:prstGeom prst="roundRect">
            <a:avLst>
              <a:gd name="adj" fmla="val 3636"/>
            </a:avLst>
          </a:prstGeom>
          <a:solidFill>
            <a:srgbClr val="EAF0F8"/>
          </a:solidFill>
          <a:ln w="12700">
            <a:solidFill>
              <a:srgbClr val="EAF0F8"/>
            </a:solidFill>
            <a:prstDash val="solid"/>
          </a:ln>
        </p:spPr>
      </p:sp>
      <p:sp>
        <p:nvSpPr>
          <p:cNvPr id="8" name="Text 6"/>
          <p:cNvSpPr txBox="1"/>
          <p:nvPr/>
        </p:nvSpPr>
        <p:spPr>
          <a:xfrm>
            <a:off x="4566818" y="1783080"/>
            <a:ext cx="2194560" cy="1051560"/>
          </a:xfrm>
          <a:prstGeom prst="rect">
            <a:avLst/>
          </a:prstGeom>
          <a:noFill/>
          <a:ln/>
        </p:spPr>
        <p:txBody>
          <a:bodyPr wrap="square" lIns="0" tIns="0" rIns="0" bIns="0" rtlCol="0" anchor="ctr"/>
          <a:lstStyle/>
          <a:p>
            <a:pPr indent="0" marL="0">
              <a:buNone/>
            </a:pPr>
            <a:r>
              <a:rPr lang="en-US" sz="6000" b="1" dirty="0">
                <a:solidFill>
                  <a:srgbClr val="0B2A5B"/>
                </a:solidFill>
                <a:latin typeface="Arial" pitchFamily="34" charset="0"/>
                <a:ea typeface="Arial" pitchFamily="34" charset="-122"/>
                <a:cs typeface="Arial" pitchFamily="34" charset="-120"/>
              </a:rPr>
              <a:t>8</a:t>
            </a:r>
            <a:endParaRPr lang="en-US" sz="6000" dirty="0"/>
          </a:p>
        </p:txBody>
      </p:sp>
      <p:sp>
        <p:nvSpPr>
          <p:cNvPr id="9" name="Text 7"/>
          <p:cNvSpPr txBox="1"/>
          <p:nvPr/>
        </p:nvSpPr>
        <p:spPr>
          <a:xfrm>
            <a:off x="4566818" y="2834640"/>
            <a:ext cx="2194560" cy="640080"/>
          </a:xfrm>
          <a:prstGeom prst="rect">
            <a:avLst/>
          </a:prstGeom>
          <a:noFill/>
          <a:ln/>
        </p:spPr>
        <p:txBody>
          <a:bodyPr wrap="square" lIns="0" tIns="0" rIns="0" bIns="0" rtlCol="0" anchor="t"/>
          <a:lstStyle/>
          <a:p>
            <a:pPr indent="0" marL="0">
              <a:buNone/>
            </a:pPr>
            <a:r>
              <a:rPr lang="en-US" sz="1500" dirty="0">
                <a:solidFill>
                  <a:srgbClr val="1F2937"/>
                </a:solidFill>
                <a:latin typeface="Calibri" pitchFamily="34" charset="0"/>
                <a:ea typeface="Calibri" pitchFamily="34" charset="-122"/>
                <a:cs typeface="Calibri" pitchFamily="34" charset="-120"/>
              </a:rPr>
              <a:t>satellite data provider collections</a:t>
            </a:r>
            <a:endParaRPr lang="en-US" sz="1500" dirty="0"/>
          </a:p>
        </p:txBody>
      </p:sp>
      <p:sp>
        <p:nvSpPr>
          <p:cNvPr id="10" name="Shape 8"/>
          <p:cNvSpPr/>
          <p:nvPr/>
        </p:nvSpPr>
        <p:spPr>
          <a:xfrm>
            <a:off x="8127797" y="1645920"/>
            <a:ext cx="3515258" cy="2011680"/>
          </a:xfrm>
          <a:prstGeom prst="roundRect">
            <a:avLst>
              <a:gd name="adj" fmla="val 3636"/>
            </a:avLst>
          </a:prstGeom>
          <a:solidFill>
            <a:srgbClr val="EAF0F8"/>
          </a:solidFill>
          <a:ln w="12700">
            <a:solidFill>
              <a:srgbClr val="EAF0F8"/>
            </a:solidFill>
            <a:prstDash val="solid"/>
          </a:ln>
        </p:spPr>
      </p:sp>
      <p:sp>
        <p:nvSpPr>
          <p:cNvPr id="11" name="Text 9"/>
          <p:cNvSpPr txBox="1"/>
          <p:nvPr/>
        </p:nvSpPr>
        <p:spPr>
          <a:xfrm>
            <a:off x="8356397" y="1783080"/>
            <a:ext cx="2194560" cy="1051560"/>
          </a:xfrm>
          <a:prstGeom prst="rect">
            <a:avLst/>
          </a:prstGeom>
          <a:noFill/>
          <a:ln/>
        </p:spPr>
        <p:txBody>
          <a:bodyPr wrap="square" lIns="0" tIns="0" rIns="0" bIns="0" rtlCol="0" anchor="ctr"/>
          <a:lstStyle/>
          <a:p>
            <a:pPr indent="0" marL="0">
              <a:buNone/>
            </a:pPr>
            <a:r>
              <a:rPr lang="en-US" sz="6000" b="1" dirty="0">
                <a:solidFill>
                  <a:srgbClr val="0B2A5B"/>
                </a:solidFill>
                <a:latin typeface="Arial" pitchFamily="34" charset="0"/>
                <a:ea typeface="Arial" pitchFamily="34" charset="-122"/>
                <a:cs typeface="Arial" pitchFamily="34" charset="-120"/>
              </a:rPr>
              <a:t>24</a:t>
            </a:r>
            <a:endParaRPr lang="en-US" sz="6000" dirty="0"/>
          </a:p>
        </p:txBody>
      </p:sp>
      <p:sp>
        <p:nvSpPr>
          <p:cNvPr id="12" name="Text 10"/>
          <p:cNvSpPr txBox="1"/>
          <p:nvPr/>
        </p:nvSpPr>
        <p:spPr>
          <a:xfrm>
            <a:off x="8356397" y="2834640"/>
            <a:ext cx="2194560" cy="640080"/>
          </a:xfrm>
          <a:prstGeom prst="rect">
            <a:avLst/>
          </a:prstGeom>
          <a:noFill/>
          <a:ln/>
        </p:spPr>
        <p:txBody>
          <a:bodyPr wrap="square" lIns="0" tIns="0" rIns="0" bIns="0" rtlCol="0" anchor="t"/>
          <a:lstStyle/>
          <a:p>
            <a:pPr indent="0" marL="0">
              <a:buNone/>
            </a:pPr>
            <a:r>
              <a:rPr lang="en-US" sz="1500" dirty="0">
                <a:solidFill>
                  <a:srgbClr val="1F2937"/>
                </a:solidFill>
                <a:latin typeface="Calibri" pitchFamily="34" charset="0"/>
                <a:ea typeface="Calibri" pitchFamily="34" charset="-122"/>
                <a:cs typeface="Calibri" pitchFamily="34" charset="-120"/>
              </a:rPr>
              <a:t>month project, 6 phases</a:t>
            </a:r>
            <a:endParaRPr lang="en-US" sz="1500" dirty="0"/>
          </a:p>
        </p:txBody>
      </p:sp>
      <p:sp>
        <p:nvSpPr>
          <p:cNvPr id="13" name="Text 11"/>
          <p:cNvSpPr txBox="1"/>
          <p:nvPr/>
        </p:nvSpPr>
        <p:spPr>
          <a:xfrm>
            <a:off x="548640" y="4023360"/>
            <a:ext cx="5486400" cy="365760"/>
          </a:xfrm>
          <a:prstGeom prst="rect">
            <a:avLst/>
          </a:prstGeom>
          <a:noFill/>
          <a:ln/>
        </p:spPr>
        <p:txBody>
          <a:bodyPr wrap="square" lIns="0" tIns="0" rIns="0" bIns="0" rtlCol="0" anchor="ctr"/>
          <a:lstStyle/>
          <a:p>
            <a:pPr indent="0" marL="0">
              <a:buNone/>
            </a:pPr>
            <a:r>
              <a:rPr lang="en-US" sz="1800" b="1" dirty="0">
                <a:solidFill>
                  <a:srgbClr val="0B2A5B"/>
                </a:solidFill>
                <a:latin typeface="Arial" pitchFamily="34" charset="0"/>
                <a:ea typeface="Arial" pitchFamily="34" charset="-122"/>
                <a:cs typeface="Arial" pitchFamily="34" charset="-120"/>
              </a:rPr>
              <a:t>What the contract delivered</a:t>
            </a:r>
            <a:endParaRPr lang="en-US" sz="1800" dirty="0"/>
          </a:p>
        </p:txBody>
      </p:sp>
      <p:sp>
        <p:nvSpPr>
          <p:cNvPr id="14" name="Text 12"/>
          <p:cNvSpPr txBox="1"/>
          <p:nvPr/>
        </p:nvSpPr>
        <p:spPr>
          <a:xfrm>
            <a:off x="548640" y="4434840"/>
            <a:ext cx="6949440" cy="182880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1F2937"/>
                </a:solidFill>
                <a:latin typeface="Calibri" pitchFamily="34" charset="0"/>
                <a:ea typeface="Calibri" pitchFamily="34" charset="-122"/>
                <a:cs typeface="Calibri" pitchFamily="34" charset="-120"/>
              </a:rPr>
              <a:t>Architecture on cloud services, aligned with the ESA Common Architecture</a:t>
            </a:r>
            <a:endParaRPr lang="en-US" sz="1400" dirty="0"/>
          </a:p>
          <a:p>
            <a:pPr marL="342900" indent="-342900">
              <a:spcAft>
                <a:spcPts val="400"/>
              </a:spcAft>
              <a:buSzPct val="100000"/>
              <a:buChar char="•"/>
            </a:pPr>
            <a:r>
              <a:rPr lang="en-US" sz="1400" dirty="0">
                <a:solidFill>
                  <a:srgbClr val="1F2937"/>
                </a:solidFill>
                <a:latin typeface="Calibri" pitchFamily="34" charset="0"/>
                <a:ea typeface="Calibri" pitchFamily="34" charset="-122"/>
                <a:cs typeface="Calibri" pitchFamily="34" charset="-120"/>
              </a:rPr>
              <a:t>Three subsystems plus middleware to meet the technical specifications</a:t>
            </a:r>
            <a:endParaRPr lang="en-US" sz="1400" dirty="0"/>
          </a:p>
          <a:p>
            <a:pPr marL="342900" indent="-342900">
              <a:spcAft>
                <a:spcPts val="400"/>
              </a:spcAft>
              <a:buSzPct val="100000"/>
              <a:buChar char="•"/>
            </a:pPr>
            <a:r>
              <a:rPr lang="en-US" sz="1400" dirty="0">
                <a:solidFill>
                  <a:srgbClr val="1F2937"/>
                </a:solidFill>
                <a:latin typeface="Calibri" pitchFamily="34" charset="0"/>
                <a:ea typeface="Calibri" pitchFamily="34" charset="-122"/>
                <a:cs typeface="Calibri" pitchFamily="34" charset="-120"/>
              </a:rPr>
              <a:t>Kubernetes infrastructure installed, configured and orchestrated</a:t>
            </a:r>
            <a:endParaRPr lang="en-US" sz="1400" dirty="0"/>
          </a:p>
          <a:p>
            <a:pPr marL="342900" indent="-342900">
              <a:spcAft>
                <a:spcPts val="400"/>
              </a:spcAft>
              <a:buSzPct val="100000"/>
              <a:buChar char="•"/>
            </a:pPr>
            <a:r>
              <a:rPr lang="en-US" sz="1400" dirty="0">
                <a:solidFill>
                  <a:srgbClr val="1F2937"/>
                </a:solidFill>
                <a:latin typeface="Calibri" pitchFamily="34" charset="0"/>
                <a:ea typeface="Calibri" pitchFamily="34" charset="-122"/>
                <a:cs typeface="Calibri" pitchFamily="34" charset="-120"/>
              </a:rPr>
              <a:t>Integration, interoperability and software QA to ICT best practice</a:t>
            </a:r>
            <a:endParaRPr lang="en-US" sz="1400" dirty="0"/>
          </a:p>
          <a:p>
            <a:pPr marL="342900" indent="-342900">
              <a:spcAft>
                <a:spcPts val="400"/>
              </a:spcAft>
              <a:buSzPct val="100000"/>
              <a:buChar char="•"/>
            </a:pPr>
            <a:r>
              <a:rPr lang="en-US" sz="1400" dirty="0">
                <a:solidFill>
                  <a:srgbClr val="1F2937"/>
                </a:solidFill>
                <a:latin typeface="Calibri" pitchFamily="34" charset="0"/>
                <a:ea typeface="Calibri" pitchFamily="34" charset="-122"/>
                <a:cs typeface="Calibri" pitchFamily="34" charset="-120"/>
              </a:rPr>
              <a:t>Training for HSC technical staff and production support</a:t>
            </a:r>
            <a:endParaRPr lang="en-US" sz="1400" dirty="0"/>
          </a:p>
        </p:txBody>
      </p:sp>
      <p:sp>
        <p:nvSpPr>
          <p:cNvPr id="15" name="Shape 13"/>
          <p:cNvSpPr/>
          <p:nvPr/>
        </p:nvSpPr>
        <p:spPr>
          <a:xfrm>
            <a:off x="8001000" y="4069080"/>
            <a:ext cx="3639312" cy="2148840"/>
          </a:xfrm>
          <a:prstGeom prst="roundRect">
            <a:avLst>
              <a:gd name="adj" fmla="val 3404"/>
            </a:avLst>
          </a:prstGeom>
          <a:solidFill>
            <a:srgbClr val="0B2A5B"/>
          </a:solidFill>
          <a:ln w="12700">
            <a:solidFill>
              <a:srgbClr val="0B2A5B"/>
            </a:solidFill>
            <a:prstDash val="solid"/>
          </a:ln>
        </p:spPr>
      </p:sp>
      <p:sp>
        <p:nvSpPr>
          <p:cNvPr id="16" name="Text 14"/>
          <p:cNvSpPr txBox="1"/>
          <p:nvPr/>
        </p:nvSpPr>
        <p:spPr>
          <a:xfrm>
            <a:off x="8275320" y="4206240"/>
            <a:ext cx="3154680" cy="1874520"/>
          </a:xfrm>
          <a:prstGeom prst="rect">
            <a:avLst/>
          </a:prstGeom>
          <a:noFill/>
          <a:ln/>
        </p:spPr>
        <p:txBody>
          <a:bodyPr wrap="square" lIns="0" tIns="0" rIns="0" bIns="0" rtlCol="0" anchor="ctr"/>
          <a:lstStyle/>
          <a:p>
            <a:pPr indent="0" marL="0">
              <a:buNone/>
            </a:pPr>
            <a:r>
              <a:rPr lang="en-US" sz="4000" b="1" dirty="0">
                <a:solidFill>
                  <a:srgbClr val="F28C28"/>
                </a:solidFill>
                <a:latin typeface="Calibri" pitchFamily="34" charset="0"/>
                <a:ea typeface="Calibri" pitchFamily="34" charset="-122"/>
                <a:cs typeface="Calibri" pitchFamily="34" charset="-120"/>
              </a:rPr>
              <a:t>100%</a:t>
            </a:r>
            <a:endParaRPr lang="en-US" sz="4000" dirty="0"/>
          </a:p>
          <a:p>
            <a:pPr indent="0" marL="0">
              <a:buNone/>
            </a:pPr>
            <a:r>
              <a:rPr lang="en-US" sz="1500" dirty="0">
                <a:solidFill>
                  <a:srgbClr val="FFFFFF"/>
                </a:solidFill>
                <a:latin typeface="Calibri" pitchFamily="34" charset="0"/>
                <a:ea typeface="Calibri" pitchFamily="34" charset="-122"/>
                <a:cs typeface="Calibri" pitchFamily="34" charset="-120"/>
              </a:rPr>
              <a:t>free &amp; open-source software stack, on open OGC and STAC standards</a:t>
            </a:r>
            <a:endParaRPr lang="en-US" sz="4000" dirty="0"/>
          </a:p>
        </p:txBody>
      </p:sp>
      <p:pic>
        <p:nvPicPr>
          <p:cNvPr id="17" name="Image 0" descr="img/logo_hsc_navy.png">    </p:cNvPr>
          <p:cNvPicPr>
            <a:picLocks noChangeAspect="1"/>
          </p:cNvPicPr>
          <p:nvPr/>
        </p:nvPicPr>
        <p:blipFill>
          <a:blip r:embed="rId1"/>
          <a:stretch>
            <a:fillRect/>
          </a:stretch>
        </p:blipFill>
        <p:spPr>
          <a:xfrm>
            <a:off x="548640" y="6400800"/>
            <a:ext cx="869485" cy="219456"/>
          </a:xfrm>
          <a:prstGeom prst="rect">
            <a:avLst/>
          </a:prstGeom>
        </p:spPr>
      </p:pic>
      <p:sp>
        <p:nvSpPr>
          <p:cNvPr id="18" name="Shape 15"/>
          <p:cNvSpPr/>
          <p:nvPr/>
        </p:nvSpPr>
        <p:spPr>
          <a:xfrm>
            <a:off x="1582717" y="6382512"/>
            <a:ext cx="0" cy="256032"/>
          </a:xfrm>
          <a:prstGeom prst="line">
            <a:avLst/>
          </a:prstGeom>
          <a:noFill/>
          <a:ln w="9525">
            <a:solidFill>
              <a:srgbClr val="C3D1E4"/>
            </a:solidFill>
            <a:prstDash val="solid"/>
          </a:ln>
        </p:spPr>
      </p:sp>
      <p:pic>
        <p:nvPicPr>
          <p:cNvPr id="19" name="Image 1" descr="img/logo_get.png">    </p:cNvPr>
          <p:cNvPicPr>
            <a:picLocks noChangeAspect="1"/>
          </p:cNvPicPr>
          <p:nvPr/>
        </p:nvPicPr>
        <p:blipFill>
          <a:blip r:embed="rId2"/>
          <a:stretch>
            <a:fillRect/>
          </a:stretch>
        </p:blipFill>
        <p:spPr>
          <a:xfrm>
            <a:off x="1747309" y="6377940"/>
            <a:ext cx="924934" cy="265176"/>
          </a:xfrm>
          <a:prstGeom prst="rect">
            <a:avLst/>
          </a:prstGeom>
        </p:spPr>
      </p:pic>
      <p:sp>
        <p:nvSpPr>
          <p:cNvPr id="20" name="Text 16"/>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347472"/>
            <a:ext cx="8229600" cy="274320"/>
          </a:xfrm>
          <a:prstGeom prst="rect">
            <a:avLst/>
          </a:prstGeom>
          <a:noFill/>
          <a:ln/>
        </p:spPr>
        <p:txBody>
          <a:bodyPr wrap="square" lIns="0" tIns="0" rIns="0" bIns="0" rtlCol="0" anchor="ctr"/>
          <a:lstStyle/>
          <a:p>
            <a:pPr indent="0" marL="0">
              <a:buNone/>
            </a:pPr>
            <a:r>
              <a:rPr lang="en-US" sz="1200" b="1" spc="200" kern="0" dirty="0">
                <a:solidFill>
                  <a:srgbClr val="F28C28"/>
                </a:solidFill>
                <a:latin typeface="Calibri" pitchFamily="34" charset="0"/>
                <a:ea typeface="Calibri" pitchFamily="34" charset="-122"/>
                <a:cs typeface="Calibri" pitchFamily="34" charset="-120"/>
              </a:rPr>
              <a:t>BACKUP · SUBSYSTEM 1 TECHNOLOGY</a:t>
            </a:r>
            <a:endParaRPr lang="en-US" sz="1200" dirty="0"/>
          </a:p>
        </p:txBody>
      </p:sp>
      <p:sp>
        <p:nvSpPr>
          <p:cNvPr id="3" name="Text 1"/>
          <p:cNvSpPr txBox="1"/>
          <p:nvPr/>
        </p:nvSpPr>
        <p:spPr>
          <a:xfrm>
            <a:off x="548640" y="603504"/>
            <a:ext cx="11094415" cy="685800"/>
          </a:xfrm>
          <a:prstGeom prst="rect">
            <a:avLst/>
          </a:prstGeom>
          <a:noFill/>
          <a:ln/>
        </p:spPr>
        <p:txBody>
          <a:bodyPr wrap="square" lIns="0" tIns="0" rIns="0" bIns="0" rtlCol="0" anchor="t"/>
          <a:lstStyle/>
          <a:p>
            <a:pPr indent="0" marL="0">
              <a:buNone/>
            </a:pPr>
            <a:r>
              <a:rPr lang="en-US" sz="3000" b="1" dirty="0">
                <a:solidFill>
                  <a:srgbClr val="0B2A5B"/>
                </a:solidFill>
                <a:latin typeface="Arial" pitchFamily="34" charset="0"/>
                <a:ea typeface="Arial" pitchFamily="34" charset="-122"/>
                <a:cs typeface="Arial" pitchFamily="34" charset="-120"/>
              </a:rPr>
              <a:t>Under the hood: an event-driven microservice design</a:t>
            </a:r>
            <a:endParaRPr lang="en-US" sz="3000" dirty="0"/>
          </a:p>
        </p:txBody>
      </p:sp>
      <p:sp>
        <p:nvSpPr>
          <p:cNvPr id="4" name="Shape 2"/>
          <p:cNvSpPr/>
          <p:nvPr/>
        </p:nvSpPr>
        <p:spPr>
          <a:xfrm>
            <a:off x="2423160" y="2935224"/>
            <a:ext cx="411480" cy="914"/>
          </a:xfrm>
          <a:prstGeom prst="line">
            <a:avLst/>
          </a:prstGeom>
          <a:noFill/>
          <a:ln w="19050">
            <a:solidFill>
              <a:srgbClr val="5B6B80"/>
            </a:solidFill>
            <a:prstDash val="solid"/>
            <a:tailEnd type="triangle"/>
          </a:ln>
        </p:spPr>
      </p:sp>
      <p:sp>
        <p:nvSpPr>
          <p:cNvPr id="5" name="Shape 3"/>
          <p:cNvSpPr/>
          <p:nvPr/>
        </p:nvSpPr>
        <p:spPr>
          <a:xfrm flipV="1">
            <a:off x="3771900" y="2075688"/>
            <a:ext cx="914" cy="576072"/>
          </a:xfrm>
          <a:prstGeom prst="line">
            <a:avLst/>
          </a:prstGeom>
          <a:noFill/>
          <a:ln w="19050">
            <a:solidFill>
              <a:srgbClr val="5B6B80"/>
            </a:solidFill>
            <a:prstDash val="solid"/>
            <a:tailEnd type="triangle"/>
          </a:ln>
        </p:spPr>
      </p:sp>
      <p:sp>
        <p:nvSpPr>
          <p:cNvPr id="6" name="Shape 4"/>
          <p:cNvSpPr/>
          <p:nvPr/>
        </p:nvSpPr>
        <p:spPr>
          <a:xfrm flipV="1">
            <a:off x="4709160" y="1984248"/>
            <a:ext cx="411480" cy="777240"/>
          </a:xfrm>
          <a:prstGeom prst="line">
            <a:avLst/>
          </a:prstGeom>
          <a:noFill/>
          <a:ln w="19050">
            <a:solidFill>
              <a:srgbClr val="5B6B80"/>
            </a:solidFill>
            <a:prstDash val="solid"/>
            <a:tailEnd type="triangle"/>
          </a:ln>
        </p:spPr>
      </p:sp>
      <p:sp>
        <p:nvSpPr>
          <p:cNvPr id="7" name="Shape 5"/>
          <p:cNvSpPr/>
          <p:nvPr/>
        </p:nvSpPr>
        <p:spPr>
          <a:xfrm>
            <a:off x="4709160" y="2935224"/>
            <a:ext cx="411480" cy="914"/>
          </a:xfrm>
          <a:prstGeom prst="line">
            <a:avLst/>
          </a:prstGeom>
          <a:noFill/>
          <a:ln w="19050">
            <a:solidFill>
              <a:srgbClr val="5B6B80"/>
            </a:solidFill>
            <a:prstDash val="solid"/>
            <a:tailEnd type="triangle"/>
          </a:ln>
        </p:spPr>
      </p:sp>
      <p:sp>
        <p:nvSpPr>
          <p:cNvPr id="8" name="Shape 6"/>
          <p:cNvSpPr/>
          <p:nvPr/>
        </p:nvSpPr>
        <p:spPr>
          <a:xfrm>
            <a:off x="6057900" y="2075688"/>
            <a:ext cx="914" cy="576072"/>
          </a:xfrm>
          <a:prstGeom prst="line">
            <a:avLst/>
          </a:prstGeom>
          <a:noFill/>
          <a:ln w="19050">
            <a:solidFill>
              <a:srgbClr val="5B6B80"/>
            </a:solidFill>
            <a:prstDash val="solid"/>
            <a:tailEnd type="triangle"/>
          </a:ln>
        </p:spPr>
      </p:sp>
      <p:sp>
        <p:nvSpPr>
          <p:cNvPr id="9" name="Shape 7"/>
          <p:cNvSpPr/>
          <p:nvPr/>
        </p:nvSpPr>
        <p:spPr>
          <a:xfrm>
            <a:off x="6995160" y="2935224"/>
            <a:ext cx="411480" cy="914"/>
          </a:xfrm>
          <a:prstGeom prst="line">
            <a:avLst/>
          </a:prstGeom>
          <a:noFill/>
          <a:ln w="19050">
            <a:solidFill>
              <a:srgbClr val="5B6B80"/>
            </a:solidFill>
            <a:prstDash val="solid"/>
            <a:tailEnd type="triangle"/>
          </a:ln>
        </p:spPr>
      </p:sp>
      <p:sp>
        <p:nvSpPr>
          <p:cNvPr id="10" name="Shape 8"/>
          <p:cNvSpPr/>
          <p:nvPr/>
        </p:nvSpPr>
        <p:spPr>
          <a:xfrm>
            <a:off x="3771900" y="3218688"/>
            <a:ext cx="914" cy="758952"/>
          </a:xfrm>
          <a:prstGeom prst="line">
            <a:avLst/>
          </a:prstGeom>
          <a:noFill/>
          <a:ln w="19050">
            <a:solidFill>
              <a:srgbClr val="5B6B80"/>
            </a:solidFill>
            <a:prstDash val="solid"/>
            <a:tailEnd type="triangle"/>
          </a:ln>
        </p:spPr>
      </p:sp>
      <p:sp>
        <p:nvSpPr>
          <p:cNvPr id="11" name="Shape 9"/>
          <p:cNvSpPr/>
          <p:nvPr/>
        </p:nvSpPr>
        <p:spPr>
          <a:xfrm>
            <a:off x="4709160" y="4261104"/>
            <a:ext cx="411480" cy="914"/>
          </a:xfrm>
          <a:prstGeom prst="line">
            <a:avLst/>
          </a:prstGeom>
          <a:noFill/>
          <a:ln w="19050">
            <a:solidFill>
              <a:srgbClr val="5B6B80"/>
            </a:solidFill>
            <a:prstDash val="solid"/>
            <a:tailEnd type="triangle"/>
          </a:ln>
        </p:spPr>
      </p:sp>
      <p:sp>
        <p:nvSpPr>
          <p:cNvPr id="12" name="Shape 10"/>
          <p:cNvSpPr/>
          <p:nvPr/>
        </p:nvSpPr>
        <p:spPr>
          <a:xfrm>
            <a:off x="6995160" y="4261104"/>
            <a:ext cx="411480" cy="914"/>
          </a:xfrm>
          <a:prstGeom prst="line">
            <a:avLst/>
          </a:prstGeom>
          <a:noFill/>
          <a:ln w="19050">
            <a:solidFill>
              <a:srgbClr val="5B6B80"/>
            </a:solidFill>
            <a:prstDash val="solid"/>
            <a:tailEnd type="triangle"/>
          </a:ln>
        </p:spPr>
      </p:sp>
      <p:sp>
        <p:nvSpPr>
          <p:cNvPr id="13" name="Shape 11"/>
          <p:cNvSpPr/>
          <p:nvPr/>
        </p:nvSpPr>
        <p:spPr>
          <a:xfrm flipH="1" flipV="1">
            <a:off x="4526280" y="3218688"/>
            <a:ext cx="868680" cy="758952"/>
          </a:xfrm>
          <a:prstGeom prst="line">
            <a:avLst/>
          </a:prstGeom>
          <a:noFill/>
          <a:ln w="19050">
            <a:solidFill>
              <a:srgbClr val="5B6B80"/>
            </a:solidFill>
            <a:prstDash val="solid"/>
            <a:tailEnd type="triangle"/>
          </a:ln>
        </p:spPr>
      </p:sp>
      <p:sp>
        <p:nvSpPr>
          <p:cNvPr id="14" name="Shape 12"/>
          <p:cNvSpPr/>
          <p:nvPr/>
        </p:nvSpPr>
        <p:spPr>
          <a:xfrm flipH="1">
            <a:off x="1760220" y="3218688"/>
            <a:ext cx="1303020" cy="758952"/>
          </a:xfrm>
          <a:prstGeom prst="line">
            <a:avLst/>
          </a:prstGeom>
          <a:noFill/>
          <a:ln w="19050">
            <a:solidFill>
              <a:srgbClr val="5B6B80"/>
            </a:solidFill>
            <a:prstDash val="solid"/>
            <a:tailEnd type="triangle"/>
          </a:ln>
        </p:spPr>
      </p:sp>
      <p:sp>
        <p:nvSpPr>
          <p:cNvPr id="15" name="Shape 13"/>
          <p:cNvSpPr/>
          <p:nvPr/>
        </p:nvSpPr>
        <p:spPr>
          <a:xfrm>
            <a:off x="548640" y="2651760"/>
            <a:ext cx="1874520" cy="566928"/>
          </a:xfrm>
          <a:prstGeom prst="roundRect">
            <a:avLst>
              <a:gd name="adj" fmla="val 9677"/>
            </a:avLst>
          </a:prstGeom>
          <a:solidFill>
            <a:srgbClr val="FFFFFF"/>
          </a:solidFill>
          <a:ln w="12700">
            <a:solidFill>
              <a:srgbClr val="C3D1E4"/>
            </a:solidFill>
            <a:prstDash val="solid"/>
          </a:ln>
        </p:spPr>
      </p:sp>
      <p:pic>
        <p:nvPicPr>
          <p:cNvPr id="16" name="Image 0" descr="img/oss/react.png">    </p:cNvPr>
          <p:cNvPicPr>
            <a:picLocks noChangeAspect="1"/>
          </p:cNvPicPr>
          <p:nvPr/>
        </p:nvPicPr>
        <p:blipFill>
          <a:blip r:embed="rId1"/>
          <a:stretch>
            <a:fillRect/>
          </a:stretch>
        </p:blipFill>
        <p:spPr>
          <a:xfrm>
            <a:off x="640080" y="2779776"/>
            <a:ext cx="310896" cy="310896"/>
          </a:xfrm>
          <a:prstGeom prst="rect">
            <a:avLst/>
          </a:prstGeom>
        </p:spPr>
      </p:pic>
      <p:sp>
        <p:nvSpPr>
          <p:cNvPr id="17" name="Text 14"/>
          <p:cNvSpPr txBox="1"/>
          <p:nvPr/>
        </p:nvSpPr>
        <p:spPr>
          <a:xfrm>
            <a:off x="987552" y="2651760"/>
            <a:ext cx="1380744"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React frontend</a:t>
            </a:r>
            <a:endParaRPr lang="en-US" sz="1250" dirty="0"/>
          </a:p>
        </p:txBody>
      </p:sp>
      <p:sp>
        <p:nvSpPr>
          <p:cNvPr id="18" name="Shape 15"/>
          <p:cNvSpPr/>
          <p:nvPr/>
        </p:nvSpPr>
        <p:spPr>
          <a:xfrm>
            <a:off x="2834640" y="2651760"/>
            <a:ext cx="1874520" cy="566928"/>
          </a:xfrm>
          <a:prstGeom prst="roundRect">
            <a:avLst>
              <a:gd name="adj" fmla="val 9677"/>
            </a:avLst>
          </a:prstGeom>
          <a:solidFill>
            <a:srgbClr val="0B2A5B"/>
          </a:solidFill>
          <a:ln w="12700">
            <a:solidFill>
              <a:srgbClr val="0B2A5B"/>
            </a:solidFill>
            <a:prstDash val="solid"/>
          </a:ln>
        </p:spPr>
      </p:sp>
      <p:sp>
        <p:nvSpPr>
          <p:cNvPr id="19" name="Shape 16"/>
          <p:cNvSpPr/>
          <p:nvPr/>
        </p:nvSpPr>
        <p:spPr>
          <a:xfrm>
            <a:off x="2926080" y="2752344"/>
            <a:ext cx="365760" cy="365760"/>
          </a:xfrm>
          <a:prstGeom prst="ellipse">
            <a:avLst/>
          </a:prstGeom>
          <a:solidFill>
            <a:srgbClr val="FFFFFF"/>
          </a:solidFill>
          <a:ln w="12700">
            <a:solidFill>
              <a:srgbClr val="FFFFFF"/>
            </a:solidFill>
            <a:prstDash val="solid"/>
          </a:ln>
        </p:spPr>
      </p:sp>
      <p:pic>
        <p:nvPicPr>
          <p:cNvPr id="20" name="Image 1" descr="img/oss/django.png">    </p:cNvPr>
          <p:cNvPicPr>
            <a:picLocks noChangeAspect="1"/>
          </p:cNvPicPr>
          <p:nvPr/>
        </p:nvPicPr>
        <p:blipFill>
          <a:blip r:embed="rId2"/>
          <a:stretch>
            <a:fillRect/>
          </a:stretch>
        </p:blipFill>
        <p:spPr>
          <a:xfrm>
            <a:off x="2984602" y="2810866"/>
            <a:ext cx="248717" cy="248717"/>
          </a:xfrm>
          <a:prstGeom prst="rect">
            <a:avLst/>
          </a:prstGeom>
        </p:spPr>
      </p:pic>
      <p:sp>
        <p:nvSpPr>
          <p:cNvPr id="21" name="Text 17"/>
          <p:cNvSpPr txBox="1"/>
          <p:nvPr/>
        </p:nvSpPr>
        <p:spPr>
          <a:xfrm>
            <a:off x="3328416" y="2651760"/>
            <a:ext cx="1325880" cy="566928"/>
          </a:xfrm>
          <a:prstGeom prst="rect">
            <a:avLst/>
          </a:prstGeom>
          <a:noFill/>
          <a:ln/>
        </p:spPr>
        <p:txBody>
          <a:bodyPr wrap="square" lIns="38100" tIns="38100" rIns="38100" bIns="3810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Core API (Django)</a:t>
            </a:r>
            <a:endParaRPr lang="en-US" sz="1250" dirty="0"/>
          </a:p>
        </p:txBody>
      </p:sp>
      <p:sp>
        <p:nvSpPr>
          <p:cNvPr id="22" name="Shape 18"/>
          <p:cNvSpPr/>
          <p:nvPr/>
        </p:nvSpPr>
        <p:spPr>
          <a:xfrm>
            <a:off x="2834640" y="1508760"/>
            <a:ext cx="1874520" cy="566928"/>
          </a:xfrm>
          <a:prstGeom prst="roundRect">
            <a:avLst>
              <a:gd name="adj" fmla="val 9677"/>
            </a:avLst>
          </a:prstGeom>
          <a:solidFill>
            <a:srgbClr val="FFFFFF"/>
          </a:solidFill>
          <a:ln w="12700">
            <a:solidFill>
              <a:srgbClr val="C3D1E4"/>
            </a:solidFill>
            <a:prstDash val="solid"/>
          </a:ln>
        </p:spPr>
      </p:sp>
      <p:pic>
        <p:nvPicPr>
          <p:cNvPr id="23" name="Image 2" descr="img/oss/keycloak.png">    </p:cNvPr>
          <p:cNvPicPr>
            <a:picLocks noChangeAspect="1"/>
          </p:cNvPicPr>
          <p:nvPr/>
        </p:nvPicPr>
        <p:blipFill>
          <a:blip r:embed="rId3"/>
          <a:stretch>
            <a:fillRect/>
          </a:stretch>
        </p:blipFill>
        <p:spPr>
          <a:xfrm>
            <a:off x="2926080" y="1636776"/>
            <a:ext cx="310896" cy="310896"/>
          </a:xfrm>
          <a:prstGeom prst="rect">
            <a:avLst/>
          </a:prstGeom>
        </p:spPr>
      </p:pic>
      <p:sp>
        <p:nvSpPr>
          <p:cNvPr id="24" name="Text 19"/>
          <p:cNvSpPr txBox="1"/>
          <p:nvPr/>
        </p:nvSpPr>
        <p:spPr>
          <a:xfrm>
            <a:off x="3273552" y="1508760"/>
            <a:ext cx="1380744"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Keycloak</a:t>
            </a:r>
            <a:endParaRPr lang="en-US" sz="1250" dirty="0"/>
          </a:p>
        </p:txBody>
      </p:sp>
      <p:sp>
        <p:nvSpPr>
          <p:cNvPr id="25" name="Shape 20"/>
          <p:cNvSpPr/>
          <p:nvPr/>
        </p:nvSpPr>
        <p:spPr>
          <a:xfrm>
            <a:off x="5120640" y="1508760"/>
            <a:ext cx="1874520" cy="566928"/>
          </a:xfrm>
          <a:prstGeom prst="roundRect">
            <a:avLst>
              <a:gd name="adj" fmla="val 9677"/>
            </a:avLst>
          </a:prstGeom>
          <a:solidFill>
            <a:srgbClr val="FFFFFF"/>
          </a:solidFill>
          <a:ln w="12700">
            <a:solidFill>
              <a:srgbClr val="C3D1E4"/>
            </a:solidFill>
            <a:prstDash val="solid"/>
          </a:ln>
        </p:spPr>
      </p:sp>
      <p:sp>
        <p:nvSpPr>
          <p:cNvPr id="26" name="Text 21"/>
          <p:cNvSpPr txBox="1"/>
          <p:nvPr/>
        </p:nvSpPr>
        <p:spPr>
          <a:xfrm>
            <a:off x="5120640" y="1508760"/>
            <a:ext cx="1874520"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ChatService</a:t>
            </a:r>
            <a:endParaRPr lang="en-US" sz="1250" dirty="0"/>
          </a:p>
        </p:txBody>
      </p:sp>
      <p:sp>
        <p:nvSpPr>
          <p:cNvPr id="27" name="Shape 22"/>
          <p:cNvSpPr/>
          <p:nvPr/>
        </p:nvSpPr>
        <p:spPr>
          <a:xfrm>
            <a:off x="5120640" y="2651760"/>
            <a:ext cx="1874520" cy="566928"/>
          </a:xfrm>
          <a:prstGeom prst="roundRect">
            <a:avLst>
              <a:gd name="adj" fmla="val 9677"/>
            </a:avLst>
          </a:prstGeom>
          <a:solidFill>
            <a:srgbClr val="FFFFFF"/>
          </a:solidFill>
          <a:ln w="12700">
            <a:solidFill>
              <a:srgbClr val="C3D1E4"/>
            </a:solidFill>
            <a:prstDash val="solid"/>
          </a:ln>
        </p:spPr>
      </p:sp>
      <p:sp>
        <p:nvSpPr>
          <p:cNvPr id="28" name="Text 23"/>
          <p:cNvSpPr txBox="1"/>
          <p:nvPr/>
        </p:nvSpPr>
        <p:spPr>
          <a:xfrm>
            <a:off x="5120640" y="2651760"/>
            <a:ext cx="1874520"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StorageService</a:t>
            </a:r>
            <a:endParaRPr lang="en-US" sz="1250" dirty="0"/>
          </a:p>
        </p:txBody>
      </p:sp>
      <p:sp>
        <p:nvSpPr>
          <p:cNvPr id="29" name="Shape 24"/>
          <p:cNvSpPr/>
          <p:nvPr/>
        </p:nvSpPr>
        <p:spPr>
          <a:xfrm>
            <a:off x="7406640" y="2651760"/>
            <a:ext cx="1874520" cy="566928"/>
          </a:xfrm>
          <a:prstGeom prst="roundRect">
            <a:avLst>
              <a:gd name="adj" fmla="val 9677"/>
            </a:avLst>
          </a:prstGeom>
          <a:solidFill>
            <a:srgbClr val="FFFFFF"/>
          </a:solidFill>
          <a:ln w="12700">
            <a:solidFill>
              <a:srgbClr val="C3D1E4"/>
            </a:solidFill>
            <a:prstDash val="solid"/>
          </a:ln>
        </p:spPr>
      </p:sp>
      <p:sp>
        <p:nvSpPr>
          <p:cNvPr id="30" name="Text 25"/>
          <p:cNvSpPr txBox="1"/>
          <p:nvPr/>
        </p:nvSpPr>
        <p:spPr>
          <a:xfrm>
            <a:off x="7406640" y="2651760"/>
            <a:ext cx="1874520"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S3 object storage</a:t>
            </a:r>
            <a:endParaRPr lang="en-US" sz="1250" dirty="0"/>
          </a:p>
        </p:txBody>
      </p:sp>
      <p:sp>
        <p:nvSpPr>
          <p:cNvPr id="31" name="Shape 26"/>
          <p:cNvSpPr/>
          <p:nvPr/>
        </p:nvSpPr>
        <p:spPr>
          <a:xfrm>
            <a:off x="2834640" y="3977640"/>
            <a:ext cx="1874520" cy="566928"/>
          </a:xfrm>
          <a:prstGeom prst="roundRect">
            <a:avLst>
              <a:gd name="adj" fmla="val 9677"/>
            </a:avLst>
          </a:prstGeom>
          <a:solidFill>
            <a:srgbClr val="FFFFFF"/>
          </a:solidFill>
          <a:ln w="12700">
            <a:solidFill>
              <a:srgbClr val="C3D1E4"/>
            </a:solidFill>
            <a:prstDash val="solid"/>
          </a:ln>
        </p:spPr>
      </p:sp>
      <p:pic>
        <p:nvPicPr>
          <p:cNvPr id="32" name="Image 3" descr="img/oss/redis.png">    </p:cNvPr>
          <p:cNvPicPr>
            <a:picLocks noChangeAspect="1"/>
          </p:cNvPicPr>
          <p:nvPr/>
        </p:nvPicPr>
        <p:blipFill>
          <a:blip r:embed="rId4"/>
          <a:stretch>
            <a:fillRect/>
          </a:stretch>
        </p:blipFill>
        <p:spPr>
          <a:xfrm>
            <a:off x="2926080" y="4105656"/>
            <a:ext cx="310896" cy="310896"/>
          </a:xfrm>
          <a:prstGeom prst="rect">
            <a:avLst/>
          </a:prstGeom>
        </p:spPr>
      </p:pic>
      <p:sp>
        <p:nvSpPr>
          <p:cNvPr id="33" name="Text 27"/>
          <p:cNvSpPr txBox="1"/>
          <p:nvPr/>
        </p:nvSpPr>
        <p:spPr>
          <a:xfrm>
            <a:off x="3273552" y="3977640"/>
            <a:ext cx="1380744"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Redis cache &amp; broker</a:t>
            </a:r>
            <a:endParaRPr lang="en-US" sz="1250" dirty="0"/>
          </a:p>
        </p:txBody>
      </p:sp>
      <p:sp>
        <p:nvSpPr>
          <p:cNvPr id="34" name="Shape 28"/>
          <p:cNvSpPr/>
          <p:nvPr/>
        </p:nvSpPr>
        <p:spPr>
          <a:xfrm>
            <a:off x="5120640" y="3977640"/>
            <a:ext cx="1874520" cy="566928"/>
          </a:xfrm>
          <a:prstGeom prst="roundRect">
            <a:avLst>
              <a:gd name="adj" fmla="val 9677"/>
            </a:avLst>
          </a:prstGeom>
          <a:solidFill>
            <a:srgbClr val="FFFFFF"/>
          </a:solidFill>
          <a:ln w="12700">
            <a:solidFill>
              <a:srgbClr val="C3D1E4"/>
            </a:solidFill>
            <a:prstDash val="solid"/>
          </a:ln>
        </p:spPr>
      </p:sp>
      <p:pic>
        <p:nvPicPr>
          <p:cNvPr id="35" name="Image 4" descr="img/oss/celery.png">    </p:cNvPr>
          <p:cNvPicPr>
            <a:picLocks noChangeAspect="1"/>
          </p:cNvPicPr>
          <p:nvPr/>
        </p:nvPicPr>
        <p:blipFill>
          <a:blip r:embed="rId5"/>
          <a:stretch>
            <a:fillRect/>
          </a:stretch>
        </p:blipFill>
        <p:spPr>
          <a:xfrm>
            <a:off x="5212080" y="4105656"/>
            <a:ext cx="310896" cy="310896"/>
          </a:xfrm>
          <a:prstGeom prst="rect">
            <a:avLst/>
          </a:prstGeom>
        </p:spPr>
      </p:pic>
      <p:sp>
        <p:nvSpPr>
          <p:cNvPr id="36" name="Text 29"/>
          <p:cNvSpPr txBox="1"/>
          <p:nvPr/>
        </p:nvSpPr>
        <p:spPr>
          <a:xfrm>
            <a:off x="5559552" y="3977640"/>
            <a:ext cx="1380744"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Celery worker</a:t>
            </a:r>
            <a:endParaRPr lang="en-US" sz="1250" dirty="0"/>
          </a:p>
        </p:txBody>
      </p:sp>
      <p:sp>
        <p:nvSpPr>
          <p:cNvPr id="37" name="Shape 30"/>
          <p:cNvSpPr/>
          <p:nvPr/>
        </p:nvSpPr>
        <p:spPr>
          <a:xfrm>
            <a:off x="7406640" y="3977640"/>
            <a:ext cx="1874520" cy="566928"/>
          </a:xfrm>
          <a:prstGeom prst="roundRect">
            <a:avLst>
              <a:gd name="adj" fmla="val 9677"/>
            </a:avLst>
          </a:prstGeom>
          <a:solidFill>
            <a:srgbClr val="FFFFFF"/>
          </a:solidFill>
          <a:ln w="12700">
            <a:solidFill>
              <a:srgbClr val="C3D1E4"/>
            </a:solidFill>
            <a:prstDash val="solid"/>
          </a:ln>
        </p:spPr>
      </p:sp>
      <p:pic>
        <p:nvPicPr>
          <p:cNvPr id="38" name="Image 5" descr="img/oss/flowable.png">    </p:cNvPr>
          <p:cNvPicPr>
            <a:picLocks noChangeAspect="1"/>
          </p:cNvPicPr>
          <p:nvPr/>
        </p:nvPicPr>
        <p:blipFill>
          <a:blip r:embed="rId6"/>
          <a:stretch>
            <a:fillRect/>
          </a:stretch>
        </p:blipFill>
        <p:spPr>
          <a:xfrm>
            <a:off x="7498080" y="4105656"/>
            <a:ext cx="310896" cy="310896"/>
          </a:xfrm>
          <a:prstGeom prst="rect">
            <a:avLst/>
          </a:prstGeom>
        </p:spPr>
      </p:pic>
      <p:sp>
        <p:nvSpPr>
          <p:cNvPr id="39" name="Text 31"/>
          <p:cNvSpPr txBox="1"/>
          <p:nvPr/>
        </p:nvSpPr>
        <p:spPr>
          <a:xfrm>
            <a:off x="7845552" y="3977640"/>
            <a:ext cx="1380744"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Harvester (BPM)</a:t>
            </a:r>
            <a:endParaRPr lang="en-US" sz="1250" dirty="0"/>
          </a:p>
        </p:txBody>
      </p:sp>
      <p:sp>
        <p:nvSpPr>
          <p:cNvPr id="40" name="Shape 32"/>
          <p:cNvSpPr/>
          <p:nvPr/>
        </p:nvSpPr>
        <p:spPr>
          <a:xfrm>
            <a:off x="548640" y="3977640"/>
            <a:ext cx="1874520" cy="566928"/>
          </a:xfrm>
          <a:prstGeom prst="roundRect">
            <a:avLst>
              <a:gd name="adj" fmla="val 9677"/>
            </a:avLst>
          </a:prstGeom>
          <a:solidFill>
            <a:srgbClr val="FFFFFF"/>
          </a:solidFill>
          <a:ln w="12700">
            <a:solidFill>
              <a:srgbClr val="C3D1E4"/>
            </a:solidFill>
            <a:prstDash val="solid"/>
          </a:ln>
        </p:spPr>
      </p:sp>
      <p:pic>
        <p:nvPicPr>
          <p:cNvPr id="41" name="Image 6" descr="img/oss/postgresql.png">    </p:cNvPr>
          <p:cNvPicPr>
            <a:picLocks noChangeAspect="1"/>
          </p:cNvPicPr>
          <p:nvPr/>
        </p:nvPicPr>
        <p:blipFill>
          <a:blip r:embed="rId7"/>
          <a:stretch>
            <a:fillRect/>
          </a:stretch>
        </p:blipFill>
        <p:spPr>
          <a:xfrm>
            <a:off x="640080" y="4105656"/>
            <a:ext cx="310896" cy="310896"/>
          </a:xfrm>
          <a:prstGeom prst="rect">
            <a:avLst/>
          </a:prstGeom>
        </p:spPr>
      </p:pic>
      <p:sp>
        <p:nvSpPr>
          <p:cNvPr id="42" name="Text 33"/>
          <p:cNvSpPr txBox="1"/>
          <p:nvPr/>
        </p:nvSpPr>
        <p:spPr>
          <a:xfrm>
            <a:off x="987552" y="3977640"/>
            <a:ext cx="1380744" cy="566928"/>
          </a:xfrm>
          <a:prstGeom prst="rect">
            <a:avLst/>
          </a:prstGeom>
          <a:noFill/>
          <a:ln/>
        </p:spPr>
        <p:txBody>
          <a:bodyPr wrap="square" lIns="38100" tIns="38100" rIns="38100" bIns="38100" rtlCol="0" anchor="ctr"/>
          <a:lstStyle/>
          <a:p>
            <a:pPr algn="ctr" indent="0" marL="0">
              <a:buNone/>
            </a:pPr>
            <a:r>
              <a:rPr lang="en-US" sz="1250" dirty="0">
                <a:solidFill>
                  <a:srgbClr val="1F2937"/>
                </a:solidFill>
                <a:latin typeface="Calibri" pitchFamily="34" charset="0"/>
                <a:ea typeface="Calibri" pitchFamily="34" charset="-122"/>
                <a:cs typeface="Calibri" pitchFamily="34" charset="-120"/>
              </a:rPr>
              <a:t>PostgreSQL / PostGIS</a:t>
            </a:r>
            <a:endParaRPr lang="en-US" sz="1250" dirty="0"/>
          </a:p>
        </p:txBody>
      </p:sp>
      <p:sp>
        <p:nvSpPr>
          <p:cNvPr id="43" name="Text 34"/>
          <p:cNvSpPr txBox="1"/>
          <p:nvPr/>
        </p:nvSpPr>
        <p:spPr>
          <a:xfrm>
            <a:off x="548640" y="4892040"/>
            <a:ext cx="8686800" cy="365760"/>
          </a:xfrm>
          <a:prstGeom prst="rect">
            <a:avLst/>
          </a:prstGeom>
          <a:noFill/>
          <a:ln/>
        </p:spPr>
        <p:txBody>
          <a:bodyPr wrap="square" lIns="0" tIns="0" rIns="0" bIns="0" rtlCol="0" anchor="ctr"/>
          <a:lstStyle/>
          <a:p>
            <a:pPr indent="0" marL="0">
              <a:buNone/>
            </a:pPr>
            <a:r>
              <a:rPr lang="en-US" sz="1100" i="1" dirty="0">
                <a:solidFill>
                  <a:srgbClr val="5B6B80"/>
                </a:solidFill>
                <a:latin typeface="Calibri" pitchFamily="34" charset="0"/>
                <a:ea typeface="Calibri" pitchFamily="34" charset="-122"/>
                <a:cs typeface="Calibri" pitchFamily="34" charset="-120"/>
              </a:rPr>
              <a:t>Core API persists state to the database; worker reports task status back to Core API</a:t>
            </a:r>
            <a:endParaRPr lang="en-US" sz="1100" dirty="0"/>
          </a:p>
        </p:txBody>
      </p:sp>
      <p:sp>
        <p:nvSpPr>
          <p:cNvPr id="44" name="Shape 35"/>
          <p:cNvSpPr/>
          <p:nvPr/>
        </p:nvSpPr>
        <p:spPr>
          <a:xfrm>
            <a:off x="9829800" y="1508760"/>
            <a:ext cx="1813255" cy="3749040"/>
          </a:xfrm>
          <a:prstGeom prst="roundRect">
            <a:avLst>
              <a:gd name="adj" fmla="val 4034"/>
            </a:avLst>
          </a:prstGeom>
          <a:solidFill>
            <a:srgbClr val="EAF0F8"/>
          </a:solidFill>
          <a:ln w="12700">
            <a:solidFill>
              <a:srgbClr val="EAF0F8"/>
            </a:solidFill>
            <a:prstDash val="solid"/>
          </a:ln>
        </p:spPr>
      </p:sp>
      <p:sp>
        <p:nvSpPr>
          <p:cNvPr id="45" name="Text 36"/>
          <p:cNvSpPr txBox="1"/>
          <p:nvPr/>
        </p:nvSpPr>
        <p:spPr>
          <a:xfrm>
            <a:off x="10058400" y="1691640"/>
            <a:ext cx="1401775" cy="4069080"/>
          </a:xfrm>
          <a:prstGeom prst="rect">
            <a:avLst/>
          </a:prstGeom>
          <a:noFill/>
          <a:ln/>
        </p:spPr>
        <p:txBody>
          <a:bodyPr wrap="square" lIns="0" tIns="0" rIns="0" bIns="0" rtlCol="0" anchor="t"/>
          <a:lstStyle/>
          <a:p>
            <a:pPr indent="0" marL="0">
              <a:spcAft>
                <a:spcPts val="900"/>
              </a:spcAft>
              <a:buNone/>
            </a:pPr>
            <a:r>
              <a:rPr lang="en-US" sz="1500" b="1" dirty="0">
                <a:solidFill>
                  <a:srgbClr val="0B2A5B"/>
                </a:solidFill>
                <a:latin typeface="Calibri" pitchFamily="34" charset="0"/>
                <a:ea typeface="Calibri" pitchFamily="34" charset="-122"/>
                <a:cs typeface="Calibri" pitchFamily="34" charset="-120"/>
              </a:rPr>
              <a:t>Security</a:t>
            </a:r>
            <a:endParaRPr lang="en-US" sz="1500" dirty="0"/>
          </a:p>
          <a:p>
            <a:pPr indent="0" marL="0">
              <a:spcAft>
                <a:spcPts val="900"/>
              </a:spcAft>
              <a:buNone/>
            </a:pPr>
            <a:r>
              <a:rPr lang="en-US" sz="1300" dirty="0">
                <a:solidFill>
                  <a:srgbClr val="1F2937"/>
                </a:solidFill>
                <a:latin typeface="Calibri" pitchFamily="34" charset="0"/>
                <a:ea typeface="Calibri" pitchFamily="34" charset="-122"/>
                <a:cs typeface="Calibri" pitchFamily="34" charset="-120"/>
              </a:rPr>
              <a:t>unified identity</a:t>
            </a:r>
            <a:endParaRPr lang="en-US" sz="1500" dirty="0"/>
          </a:p>
          <a:p>
            <a:pPr indent="0" marL="0">
              <a:spcAft>
                <a:spcPts val="900"/>
              </a:spcAft>
              <a:buNone/>
            </a:pPr>
            <a:r>
              <a:rPr lang="en-US" sz="1500" b="1" dirty="0">
                <a:solidFill>
                  <a:srgbClr val="0B2A5B"/>
                </a:solidFill>
                <a:latin typeface="Calibri" pitchFamily="34" charset="0"/>
                <a:ea typeface="Calibri" pitchFamily="34" charset="-122"/>
                <a:cs typeface="Calibri" pitchFamily="34" charset="-120"/>
              </a:rPr>
              <a:t>Scalability</a:t>
            </a:r>
            <a:endParaRPr lang="en-US" sz="1500" dirty="0"/>
          </a:p>
          <a:p>
            <a:pPr indent="0" marL="0">
              <a:spcAft>
                <a:spcPts val="900"/>
              </a:spcAft>
              <a:buNone/>
            </a:pPr>
            <a:r>
              <a:rPr lang="en-US" sz="1300" dirty="0">
                <a:solidFill>
                  <a:srgbClr val="1F2937"/>
                </a:solidFill>
                <a:latin typeface="Calibri" pitchFamily="34" charset="0"/>
                <a:ea typeface="Calibri" pitchFamily="34" charset="-122"/>
                <a:cs typeface="Calibri" pitchFamily="34" charset="-120"/>
              </a:rPr>
              <a:t>independent services</a:t>
            </a:r>
            <a:endParaRPr lang="en-US" sz="1500" dirty="0"/>
          </a:p>
          <a:p>
            <a:pPr indent="0" marL="0">
              <a:spcAft>
                <a:spcPts val="900"/>
              </a:spcAft>
              <a:buNone/>
            </a:pPr>
            <a:r>
              <a:rPr lang="en-US" sz="1500" b="1" dirty="0">
                <a:solidFill>
                  <a:srgbClr val="0B2A5B"/>
                </a:solidFill>
                <a:latin typeface="Calibri" pitchFamily="34" charset="0"/>
                <a:ea typeface="Calibri" pitchFamily="34" charset="-122"/>
                <a:cs typeface="Calibri" pitchFamily="34" charset="-120"/>
              </a:rPr>
              <a:t>Performance</a:t>
            </a:r>
            <a:endParaRPr lang="en-US" sz="1500" dirty="0"/>
          </a:p>
          <a:p>
            <a:pPr indent="0" marL="0">
              <a:spcAft>
                <a:spcPts val="900"/>
              </a:spcAft>
              <a:buNone/>
            </a:pPr>
            <a:r>
              <a:rPr lang="en-US" sz="1300" dirty="0">
                <a:solidFill>
                  <a:srgbClr val="1F2937"/>
                </a:solidFill>
                <a:latin typeface="Calibri" pitchFamily="34" charset="0"/>
                <a:ea typeface="Calibri" pitchFamily="34" charset="-122"/>
                <a:cs typeface="Calibri" pitchFamily="34" charset="-120"/>
              </a:rPr>
              <a:t>async tasks</a:t>
            </a:r>
            <a:endParaRPr lang="en-US" sz="1500" dirty="0"/>
          </a:p>
          <a:p>
            <a:pPr indent="0" marL="0">
              <a:spcAft>
                <a:spcPts val="900"/>
              </a:spcAft>
              <a:buNone/>
            </a:pPr>
            <a:r>
              <a:rPr lang="en-US" sz="1500" b="1" dirty="0">
                <a:solidFill>
                  <a:srgbClr val="0B2A5B"/>
                </a:solidFill>
                <a:latin typeface="Calibri" pitchFamily="34" charset="0"/>
                <a:ea typeface="Calibri" pitchFamily="34" charset="-122"/>
                <a:cs typeface="Calibri" pitchFamily="34" charset="-120"/>
              </a:rPr>
              <a:t>Resilience</a:t>
            </a:r>
            <a:endParaRPr lang="en-US" sz="1500" dirty="0"/>
          </a:p>
          <a:p>
            <a:pPr indent="0" marL="0">
              <a:spcAft>
                <a:spcPts val="900"/>
              </a:spcAft>
              <a:buNone/>
            </a:pPr>
            <a:r>
              <a:rPr lang="en-US" sz="1300" dirty="0">
                <a:solidFill>
                  <a:srgbClr val="1F2937"/>
                </a:solidFill>
                <a:latin typeface="Calibri" pitchFamily="34" charset="0"/>
                <a:ea typeface="Calibri" pitchFamily="34" charset="-122"/>
                <a:cs typeface="Calibri" pitchFamily="34" charset="-120"/>
              </a:rPr>
              <a:t>durable S3 storage</a:t>
            </a:r>
            <a:endParaRPr lang="en-US" sz="1500" dirty="0"/>
          </a:p>
          <a:p>
            <a:pPr indent="0" marL="0">
              <a:spcAft>
                <a:spcPts val="900"/>
              </a:spcAft>
              <a:buNone/>
            </a:pPr>
            <a:r>
              <a:rPr lang="en-US" sz="1500" b="1" dirty="0">
                <a:solidFill>
                  <a:srgbClr val="0B2A5B"/>
                </a:solidFill>
                <a:latin typeface="Calibri" pitchFamily="34" charset="0"/>
                <a:ea typeface="Calibri" pitchFamily="34" charset="-122"/>
                <a:cs typeface="Calibri" pitchFamily="34" charset="-120"/>
              </a:rPr>
              <a:t>Interop</a:t>
            </a:r>
            <a:endParaRPr lang="en-US" sz="1500" dirty="0"/>
          </a:p>
          <a:p>
            <a:pPr indent="0" marL="0">
              <a:spcAft>
                <a:spcPts val="900"/>
              </a:spcAft>
              <a:buNone/>
            </a:pPr>
            <a:r>
              <a:rPr lang="en-US" sz="1300" dirty="0">
                <a:solidFill>
                  <a:srgbClr val="1F2937"/>
                </a:solidFill>
                <a:latin typeface="Calibri" pitchFamily="34" charset="0"/>
                <a:ea typeface="Calibri" pitchFamily="34" charset="-122"/>
                <a:cs typeface="Calibri" pitchFamily="34" charset="-120"/>
              </a:rPr>
              <a:t>RESTful APIs</a:t>
            </a:r>
            <a:endParaRPr lang="en-US" sz="1500" dirty="0"/>
          </a:p>
        </p:txBody>
      </p:sp>
      <p:sp>
        <p:nvSpPr>
          <p:cNvPr id="46" name="Text 37"/>
          <p:cNvSpPr txBox="1"/>
          <p:nvPr/>
        </p:nvSpPr>
        <p:spPr>
          <a:xfrm>
            <a:off x="548640" y="5349240"/>
            <a:ext cx="8686800" cy="320040"/>
          </a:xfrm>
          <a:prstGeom prst="rect">
            <a:avLst/>
          </a:prstGeom>
          <a:noFill/>
          <a:ln/>
        </p:spPr>
        <p:txBody>
          <a:bodyPr wrap="square" lIns="0" tIns="0" rIns="0" bIns="0" rtlCol="0" anchor="ctr"/>
          <a:lstStyle/>
          <a:p>
            <a:pPr indent="0" marL="0">
              <a:buNone/>
            </a:pPr>
            <a:r>
              <a:rPr lang="en-US" sz="1300" b="1" dirty="0">
                <a:solidFill>
                  <a:srgbClr val="0B2A5B"/>
                </a:solidFill>
                <a:latin typeface="Calibri" pitchFamily="34" charset="0"/>
                <a:ea typeface="Calibri" pitchFamily="34" charset="-122"/>
                <a:cs typeface="Calibri" pitchFamily="34" charset="-120"/>
              </a:rPr>
              <a:t>Open-source stack: Django, ReactJS, PostgreSQL/PostGIS, Keycloak, Redis, Celery, S3</a:t>
            </a:r>
            <a:endParaRPr lang="en-US" sz="1300" dirty="0"/>
          </a:p>
        </p:txBody>
      </p:sp>
      <p:pic>
        <p:nvPicPr>
          <p:cNvPr id="47" name="Image 7" descr="img/logo_hsc_navy.png">    </p:cNvPr>
          <p:cNvPicPr>
            <a:picLocks noChangeAspect="1"/>
          </p:cNvPicPr>
          <p:nvPr/>
        </p:nvPicPr>
        <p:blipFill>
          <a:blip r:embed="rId8"/>
          <a:stretch>
            <a:fillRect/>
          </a:stretch>
        </p:blipFill>
        <p:spPr>
          <a:xfrm>
            <a:off x="548640" y="6400800"/>
            <a:ext cx="869485" cy="219456"/>
          </a:xfrm>
          <a:prstGeom prst="rect">
            <a:avLst/>
          </a:prstGeom>
        </p:spPr>
      </p:pic>
      <p:sp>
        <p:nvSpPr>
          <p:cNvPr id="48" name="Shape 38"/>
          <p:cNvSpPr/>
          <p:nvPr/>
        </p:nvSpPr>
        <p:spPr>
          <a:xfrm>
            <a:off x="1582717" y="6382512"/>
            <a:ext cx="0" cy="256032"/>
          </a:xfrm>
          <a:prstGeom prst="line">
            <a:avLst/>
          </a:prstGeom>
          <a:noFill/>
          <a:ln w="9525">
            <a:solidFill>
              <a:srgbClr val="C3D1E4"/>
            </a:solidFill>
            <a:prstDash val="solid"/>
          </a:ln>
        </p:spPr>
      </p:sp>
      <p:pic>
        <p:nvPicPr>
          <p:cNvPr id="49" name="Image 8" descr="img/logo_get.png">    </p:cNvPr>
          <p:cNvPicPr>
            <a:picLocks noChangeAspect="1"/>
          </p:cNvPicPr>
          <p:nvPr/>
        </p:nvPicPr>
        <p:blipFill>
          <a:blip r:embed="rId9"/>
          <a:stretch>
            <a:fillRect/>
          </a:stretch>
        </p:blipFill>
        <p:spPr>
          <a:xfrm>
            <a:off x="1747309" y="6377940"/>
            <a:ext cx="924934" cy="265176"/>
          </a:xfrm>
          <a:prstGeom prst="rect">
            <a:avLst/>
          </a:prstGeom>
        </p:spPr>
      </p:pic>
      <p:sp>
        <p:nvSpPr>
          <p:cNvPr id="50" name="Text 39"/>
          <p:cNvSpPr txBox="1"/>
          <p:nvPr/>
        </p:nvSpPr>
        <p:spPr>
          <a:xfrm>
            <a:off x="7071055" y="6400800"/>
            <a:ext cx="4572000" cy="237744"/>
          </a:xfrm>
          <a:prstGeom prst="rect">
            <a:avLst/>
          </a:prstGeom>
          <a:noFill/>
          <a:ln/>
        </p:spPr>
        <p:txBody>
          <a:bodyPr wrap="square" lIns="0" tIns="0" rIns="0" bIns="0" rtlCol="0" anchor="ctr"/>
          <a:lstStyle/>
          <a:p>
            <a:pPr algn="r" indent="0" marL="0">
              <a:buNone/>
            </a:pPr>
            <a:r>
              <a:rPr lang="en-US" sz="1000" dirty="0">
                <a:solidFill>
                  <a:srgbClr val="5B6B80"/>
                </a:solidFill>
                <a:latin typeface="Calibri" pitchFamily="34" charset="0"/>
                <a:ea typeface="Calibri" pitchFamily="34" charset="-122"/>
                <a:cs typeface="Calibri" pitchFamily="34" charset="-120"/>
              </a:rPr>
              <a:t>HSC DataHub  ·  EARSeL Athens 2026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Hellenic Space Center DataHub</dc:title>
  <dc:subject>PptxGenJS Presentation</dc:subject>
  <dc:creator>Lymperis et al.</dc:creator>
  <cp:lastModifiedBy>Lymperis et al.</cp:lastModifiedBy>
  <cp:revision>1</cp:revision>
  <dcterms:created xsi:type="dcterms:W3CDTF">2026-10-01T09:33:46Z</dcterms:created>
  <dcterms:modified xsi:type="dcterms:W3CDTF">2026-10-01T09:33:46Z</dcterms:modified>
</cp:coreProperties>
</file>